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1253" r:id="rId3"/>
    <p:sldId id="1291" r:id="rId4"/>
    <p:sldId id="1305" r:id="rId5"/>
    <p:sldId id="1252" r:id="rId6"/>
    <p:sldId id="1276" r:id="rId7"/>
    <p:sldId id="1269" r:id="rId8"/>
    <p:sldId id="1306" r:id="rId9"/>
    <p:sldId id="1307" r:id="rId10"/>
    <p:sldId id="1296" r:id="rId11"/>
    <p:sldId id="257" r:id="rId12"/>
    <p:sldId id="1312" r:id="rId13"/>
    <p:sldId id="267" r:id="rId14"/>
    <p:sldId id="266" r:id="rId15"/>
    <p:sldId id="260" r:id="rId16"/>
    <p:sldId id="270" r:id="rId17"/>
    <p:sldId id="261" r:id="rId18"/>
    <p:sldId id="262" r:id="rId19"/>
    <p:sldId id="263" r:id="rId20"/>
    <p:sldId id="268" r:id="rId21"/>
    <p:sldId id="264" r:id="rId22"/>
    <p:sldId id="1313" r:id="rId23"/>
    <p:sldId id="271" r:id="rId24"/>
    <p:sldId id="272" r:id="rId25"/>
    <p:sldId id="1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FF0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19"/>
    <p:restoredTop sz="95687"/>
  </p:normalViewPr>
  <p:slideViewPr>
    <p:cSldViewPr snapToGrid="0" snapToObjects="1">
      <p:cViewPr varScale="1">
        <p:scale>
          <a:sx n="113" d="100"/>
          <a:sy n="113" d="100"/>
        </p:scale>
        <p:origin x="2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BA243-98A5-C843-809F-0BA7DFA755DB}"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1863F-E46F-BC44-AD13-DE722FD8252C}" type="slidenum">
              <a:rPr lang="en-US" smtClean="0"/>
              <a:t>‹#›</a:t>
            </a:fld>
            <a:endParaRPr lang="en-US"/>
          </a:p>
        </p:txBody>
      </p:sp>
    </p:spTree>
    <p:extLst>
      <p:ext uri="{BB962C8B-B14F-4D97-AF65-F5344CB8AC3E}">
        <p14:creationId xmlns:p14="http://schemas.microsoft.com/office/powerpoint/2010/main" val="190568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F3CCD-FB1B-4A2E-82E1-2AD619E88C6B}" type="slidenum">
              <a:rPr lang="en-US" smtClean="0"/>
              <a:t>22</a:t>
            </a:fld>
            <a:endParaRPr lang="en-US"/>
          </a:p>
        </p:txBody>
      </p:sp>
    </p:spTree>
    <p:extLst>
      <p:ext uri="{BB962C8B-B14F-4D97-AF65-F5344CB8AC3E}">
        <p14:creationId xmlns:p14="http://schemas.microsoft.com/office/powerpoint/2010/main" val="20130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F3CCD-FB1B-4A2E-82E1-2AD619E88C6B}" type="slidenum">
              <a:rPr lang="en-US" smtClean="0"/>
              <a:t>23</a:t>
            </a:fld>
            <a:endParaRPr lang="en-US"/>
          </a:p>
        </p:txBody>
      </p:sp>
    </p:spTree>
    <p:extLst>
      <p:ext uri="{BB962C8B-B14F-4D97-AF65-F5344CB8AC3E}">
        <p14:creationId xmlns:p14="http://schemas.microsoft.com/office/powerpoint/2010/main" val="1812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F3CCD-FB1B-4A2E-82E1-2AD619E88C6B}" type="slidenum">
              <a:rPr lang="en-US" smtClean="0"/>
              <a:t>24</a:t>
            </a:fld>
            <a:endParaRPr lang="en-US"/>
          </a:p>
        </p:txBody>
      </p:sp>
    </p:spTree>
    <p:extLst>
      <p:ext uri="{BB962C8B-B14F-4D97-AF65-F5344CB8AC3E}">
        <p14:creationId xmlns:p14="http://schemas.microsoft.com/office/powerpoint/2010/main" val="42698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B1D2-F9A5-674B-A694-CCD1DE5544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1004F4-F551-8A42-9189-21FB5A1C3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CB6E3-3C98-C34C-A54E-689D5C7B43F6}"/>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8DBE8F3B-9C51-8847-9B39-D2F6BE117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694F8-4F49-6442-A5D1-2A4395877FCC}"/>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2583566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67F6-54D5-9547-B97B-282845A7C1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2A6A91-36F7-E54C-8D2C-8D465A8F0E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B9AA2-3082-984D-9079-34BC6CD71099}"/>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9E30E897-31B5-7644-9AC8-E7256BE93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B27B-AACE-0841-A77D-9629278DB235}"/>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3842976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AE6D95-9145-7D4E-BDA3-4BB7265FF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0F2A0A-AC47-B041-9C8D-88B72D270A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19AC0-2E4E-FD42-841C-3D3C8EEFA95E}"/>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A8B67C4B-C545-DE4C-B637-D69B07D55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EE410-C778-CB4B-9737-16CD70F9FC4D}"/>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274434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BAC-B9A2-3040-AAB5-B46327149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4311B-D72F-C443-BBD3-13B0440AC4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AC40B-FD1E-DB44-8692-F1981C977B4F}"/>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4AD9AA4A-A8E0-7148-A27E-B34BD4CDC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3C054-8634-1746-AA6C-3BEC8AFE7945}"/>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132477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322-3366-A341-92F1-BEC045D97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ABC9E-0296-3343-8789-FB19A29244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0D89F-4EEF-914F-91BB-D27CB9C425AE}"/>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E61846D6-5A1B-AA47-B405-DC60CABA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5FD79-47E0-3F4D-A92F-91AEC5BE554D}"/>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2479211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AF0E-3D36-4A4A-8901-A8AC01E0D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96394-24F9-0B44-A70A-35B63C3AEE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D6BB4E-88E0-874E-A3BB-571DA4739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662F-D57A-874D-BF32-4193FD64300A}"/>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6" name="Footer Placeholder 5">
            <a:extLst>
              <a:ext uri="{FF2B5EF4-FFF2-40B4-BE49-F238E27FC236}">
                <a16:creationId xmlns:a16="http://schemas.microsoft.com/office/drawing/2014/main" id="{49D57435-267F-F34E-A7E0-7D3401E306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775DB-67E9-354F-9D37-0D0A89B96C44}"/>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292886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92E0-F55B-F34A-8832-972EC2EC7C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1E187-ABF2-BF44-8D74-5F90F4425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16AC40-5C3B-3E49-B3A5-9B9887048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061FB1-D1AA-054D-9656-81AF8B3105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9A84C-1C27-B549-98C9-AFF25B9E0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048D0-99AF-3848-B94F-395B078344D3}"/>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8" name="Footer Placeholder 7">
            <a:extLst>
              <a:ext uri="{FF2B5EF4-FFF2-40B4-BE49-F238E27FC236}">
                <a16:creationId xmlns:a16="http://schemas.microsoft.com/office/drawing/2014/main" id="{8B435FCF-218C-E045-9FD3-66C2EDB73A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396E81-D528-9B4B-A473-80F4FF47450B}"/>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186592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181D-3A5D-DF46-9239-4FF676833D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1FFF71-3D0F-3847-8661-91CA001FB1DD}"/>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4" name="Footer Placeholder 3">
            <a:extLst>
              <a:ext uri="{FF2B5EF4-FFF2-40B4-BE49-F238E27FC236}">
                <a16:creationId xmlns:a16="http://schemas.microsoft.com/office/drawing/2014/main" id="{2B258EA0-DA86-D14C-A5FC-DCBDFF56FD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CA519-0723-8941-8FBB-9647677F43F2}"/>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134229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F59B8-7EC5-1F49-BF5B-690CD8B47E45}"/>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3" name="Footer Placeholder 2">
            <a:extLst>
              <a:ext uri="{FF2B5EF4-FFF2-40B4-BE49-F238E27FC236}">
                <a16:creationId xmlns:a16="http://schemas.microsoft.com/office/drawing/2014/main" id="{7AD2CA4C-867E-7142-9EE2-0D7D60FD1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B75AB2-9809-DC4E-94BB-CE329FED4FEC}"/>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135409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C752-DFB9-C446-95DE-8C9C07C69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288CE8-0302-6E42-AF88-24F61CFBF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308475-AC63-4743-B605-60F7DF97F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03840-3465-8749-9FAF-47B05C403AC4}"/>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6" name="Footer Placeholder 5">
            <a:extLst>
              <a:ext uri="{FF2B5EF4-FFF2-40B4-BE49-F238E27FC236}">
                <a16:creationId xmlns:a16="http://schemas.microsoft.com/office/drawing/2014/main" id="{B0629696-6A4E-BE4E-B0BE-55F9BF6D2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A2B92-EE86-AE45-80B3-EE757C712E09}"/>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81362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5654-0774-1141-88C9-B92E902DA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99806-B92B-9042-A981-154D86078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E466E7-BF9C-5A44-9935-49CBBA815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871B2-BD05-9E4B-8593-DCC83B8E8688}"/>
              </a:ext>
            </a:extLst>
          </p:cNvPr>
          <p:cNvSpPr>
            <a:spLocks noGrp="1"/>
          </p:cNvSpPr>
          <p:nvPr>
            <p:ph type="dt" sz="half" idx="10"/>
          </p:nvPr>
        </p:nvSpPr>
        <p:spPr/>
        <p:txBody>
          <a:bodyPr/>
          <a:lstStyle/>
          <a:p>
            <a:fld id="{343DA50F-4648-5F42-BF39-2ED196F9A208}" type="datetimeFigureOut">
              <a:rPr lang="en-US" smtClean="0"/>
              <a:t>4/22/2023</a:t>
            </a:fld>
            <a:endParaRPr lang="en-US"/>
          </a:p>
        </p:txBody>
      </p:sp>
      <p:sp>
        <p:nvSpPr>
          <p:cNvPr id="6" name="Footer Placeholder 5">
            <a:extLst>
              <a:ext uri="{FF2B5EF4-FFF2-40B4-BE49-F238E27FC236}">
                <a16:creationId xmlns:a16="http://schemas.microsoft.com/office/drawing/2014/main" id="{0543E474-D261-DD43-9ACE-84DB8E54F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4E165-48B1-1644-BBBE-0C3ACC30832E}"/>
              </a:ext>
            </a:extLst>
          </p:cNvPr>
          <p:cNvSpPr>
            <a:spLocks noGrp="1"/>
          </p:cNvSpPr>
          <p:nvPr>
            <p:ph type="sldNum" sz="quarter" idx="12"/>
          </p:nvPr>
        </p:nvSpPr>
        <p:spPr/>
        <p:txBody>
          <a:bodyPr/>
          <a:lstStyle/>
          <a:p>
            <a:fld id="{331F8207-8D78-F54E-9C3E-6A4623816950}" type="slidenum">
              <a:rPr lang="en-US" smtClean="0"/>
              <a:t>‹#›</a:t>
            </a:fld>
            <a:endParaRPr lang="en-US"/>
          </a:p>
        </p:txBody>
      </p:sp>
    </p:spTree>
    <p:extLst>
      <p:ext uri="{BB962C8B-B14F-4D97-AF65-F5344CB8AC3E}">
        <p14:creationId xmlns:p14="http://schemas.microsoft.com/office/powerpoint/2010/main" val="538880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320D50-626C-FE4F-8D5C-B361E98BA3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80FF07-835E-9149-8A71-16C468295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80571-0408-8448-9D64-9E34F6F41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3DA50F-4648-5F42-BF39-2ED196F9A208}" type="datetimeFigureOut">
              <a:rPr lang="en-US" smtClean="0"/>
              <a:t>4/22/2023</a:t>
            </a:fld>
            <a:endParaRPr lang="en-US"/>
          </a:p>
        </p:txBody>
      </p:sp>
      <p:sp>
        <p:nvSpPr>
          <p:cNvPr id="5" name="Footer Placeholder 4">
            <a:extLst>
              <a:ext uri="{FF2B5EF4-FFF2-40B4-BE49-F238E27FC236}">
                <a16:creationId xmlns:a16="http://schemas.microsoft.com/office/drawing/2014/main" id="{56A46626-0AE1-724B-8A74-E8695791B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70ACE5-E2FA-3048-93DB-03736C49D1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F8207-8D78-F54E-9C3E-6A4623816950}" type="slidenum">
              <a:rPr lang="en-US" smtClean="0"/>
              <a:t>‹#›</a:t>
            </a:fld>
            <a:endParaRPr lang="en-US"/>
          </a:p>
        </p:txBody>
      </p:sp>
    </p:spTree>
    <p:extLst>
      <p:ext uri="{BB962C8B-B14F-4D97-AF65-F5344CB8AC3E}">
        <p14:creationId xmlns:p14="http://schemas.microsoft.com/office/powerpoint/2010/main" val="272479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some flowers&#10;&#10;Description automatically generated with low confidence">
            <a:extLst>
              <a:ext uri="{FF2B5EF4-FFF2-40B4-BE49-F238E27FC236}">
                <a16:creationId xmlns:a16="http://schemas.microsoft.com/office/drawing/2014/main" id="{42983735-E8FC-1243-A0E8-31B8781988FA}"/>
              </a:ext>
            </a:extLst>
          </p:cNvPr>
          <p:cNvPicPr>
            <a:picLocks noChangeAspect="1"/>
          </p:cNvPicPr>
          <p:nvPr/>
        </p:nvPicPr>
        <p:blipFill rotWithShape="1">
          <a:blip r:embed="rId2">
            <a:alphaModFix amt="40000"/>
          </a:blip>
          <a:srcRect l="11645" r="10578" b="1"/>
          <a:stretch/>
        </p:blipFill>
        <p:spPr>
          <a:xfrm>
            <a:off x="5154613" y="492125"/>
            <a:ext cx="6551613" cy="3654425"/>
          </a:xfrm>
          <a:prstGeom prst="rect">
            <a:avLst/>
          </a:prstGeom>
        </p:spPr>
      </p:pic>
      <p:pic>
        <p:nvPicPr>
          <p:cNvPr id="5" name="Picture 4" descr="RU_SIG_HZ_U_CMYK">
            <a:extLst>
              <a:ext uri="{FF2B5EF4-FFF2-40B4-BE49-F238E27FC236}">
                <a16:creationId xmlns:a16="http://schemas.microsoft.com/office/drawing/2014/main" id="{723DD0B2-5159-7747-BBAB-2309182159AF}"/>
              </a:ext>
            </a:extLst>
          </p:cNvPr>
          <p:cNvPicPr>
            <a:picLocks noChangeAspect="1"/>
          </p:cNvPicPr>
          <p:nvPr/>
        </p:nvPicPr>
        <p:blipFill rotWithShape="1">
          <a:blip r:embed="rId3"/>
          <a:srcRect l="3542"/>
          <a:stretch/>
        </p:blipFill>
        <p:spPr bwMode="auto">
          <a:xfrm>
            <a:off x="5154613" y="4216400"/>
            <a:ext cx="6551613" cy="2154238"/>
          </a:xfrm>
          <a:prstGeom prst="rect">
            <a:avLst/>
          </a:prstGeom>
          <a:extLst>
            <a:ext uri="{53640926-AAD7-44D8-BBD7-CCE9431645EC}">
              <a14:shadowObscured xmlns:a14="http://schemas.microsoft.com/office/drawing/2010/main"/>
            </a:ext>
          </a:extLst>
        </p:spPr>
      </p:pic>
      <p:sp>
        <p:nvSpPr>
          <p:cNvPr id="3" name="Subtitle 2">
            <a:extLst>
              <a:ext uri="{FF2B5EF4-FFF2-40B4-BE49-F238E27FC236}">
                <a16:creationId xmlns:a16="http://schemas.microsoft.com/office/drawing/2014/main" id="{33E274E0-812A-DF4A-8C36-D748BB76D01A}"/>
              </a:ext>
            </a:extLst>
          </p:cNvPr>
          <p:cNvSpPr>
            <a:spLocks noGrp="1"/>
          </p:cNvSpPr>
          <p:nvPr>
            <p:ph type="subTitle" idx="1"/>
          </p:nvPr>
        </p:nvSpPr>
        <p:spPr>
          <a:xfrm>
            <a:off x="674237" y="4845041"/>
            <a:ext cx="3657600" cy="1525597"/>
          </a:xfrm>
        </p:spPr>
        <p:txBody>
          <a:bodyPr>
            <a:normAutofit fontScale="85000" lnSpcReduction="20000"/>
          </a:bodyPr>
          <a:lstStyle/>
          <a:p>
            <a:r>
              <a:rPr lang="en-US" sz="1600" dirty="0">
                <a:solidFill>
                  <a:srgbClr val="FFFFFF"/>
                </a:solidFill>
              </a:rPr>
              <a:t>Nuria Diaz-Tena</a:t>
            </a:r>
          </a:p>
          <a:p>
            <a:r>
              <a:rPr lang="en-US" sz="1600" dirty="0">
                <a:solidFill>
                  <a:srgbClr val="FFFFFF"/>
                </a:solidFill>
              </a:rPr>
              <a:t>Collaborators:</a:t>
            </a:r>
          </a:p>
          <a:p>
            <a:r>
              <a:rPr lang="en-US" sz="1600" dirty="0">
                <a:solidFill>
                  <a:srgbClr val="FFFFFF"/>
                </a:solidFill>
              </a:rPr>
              <a:t>Davit Sargsyan, Javier Cabrera, Michael </a:t>
            </a:r>
            <a:r>
              <a:rPr lang="en-US" sz="1600" dirty="0" err="1">
                <a:solidFill>
                  <a:srgbClr val="FFFFFF"/>
                </a:solidFill>
              </a:rPr>
              <a:t>Katehakis</a:t>
            </a:r>
            <a:r>
              <a:rPr lang="en-US" sz="1600" dirty="0">
                <a:solidFill>
                  <a:srgbClr val="FFFFFF"/>
                </a:solidFill>
              </a:rPr>
              <a:t>, </a:t>
            </a:r>
            <a:r>
              <a:rPr lang="en-US" sz="1600" dirty="0" err="1">
                <a:solidFill>
                  <a:srgbClr val="FFFFFF"/>
                </a:solidFill>
              </a:rPr>
              <a:t>Jingyu</a:t>
            </a:r>
            <a:r>
              <a:rPr lang="en-US" sz="1600" dirty="0">
                <a:solidFill>
                  <a:srgbClr val="FFFFFF"/>
                </a:solidFill>
              </a:rPr>
              <a:t> Cai, </a:t>
            </a:r>
            <a:r>
              <a:rPr lang="en-US" sz="1600" dirty="0" err="1">
                <a:solidFill>
                  <a:srgbClr val="FFFFFF"/>
                </a:solidFill>
              </a:rPr>
              <a:t>Dhammika</a:t>
            </a:r>
            <a:r>
              <a:rPr lang="en-US" sz="1600" dirty="0">
                <a:solidFill>
                  <a:srgbClr val="FFFFFF"/>
                </a:solidFill>
              </a:rPr>
              <a:t> </a:t>
            </a:r>
            <a:r>
              <a:rPr lang="en-US" sz="1600" dirty="0" err="1">
                <a:solidFill>
                  <a:srgbClr val="FFFFFF"/>
                </a:solidFill>
              </a:rPr>
              <a:t>Amaratunga</a:t>
            </a:r>
            <a:r>
              <a:rPr lang="en-US" sz="1600" dirty="0">
                <a:solidFill>
                  <a:srgbClr val="FFFFFF"/>
                </a:solidFill>
              </a:rPr>
              <a:t>, Ana </a:t>
            </a:r>
            <a:r>
              <a:rPr lang="en-US" sz="1600" dirty="0" err="1">
                <a:solidFill>
                  <a:srgbClr val="FFFFFF"/>
                </a:solidFill>
              </a:rPr>
              <a:t>Altunya</a:t>
            </a:r>
            <a:r>
              <a:rPr lang="en-US" sz="1600" dirty="0">
                <a:solidFill>
                  <a:srgbClr val="FFFFFF"/>
                </a:solidFill>
              </a:rPr>
              <a:t>, I-Ming Chiu, </a:t>
            </a:r>
            <a:r>
              <a:rPr lang="en-US" sz="1600" dirty="0" err="1">
                <a:solidFill>
                  <a:srgbClr val="FFFFFF"/>
                </a:solidFill>
              </a:rPr>
              <a:t>Yajie</a:t>
            </a:r>
            <a:r>
              <a:rPr lang="en-US" sz="1600" dirty="0">
                <a:solidFill>
                  <a:srgbClr val="FFFFFF"/>
                </a:solidFill>
              </a:rPr>
              <a:t> Duan, Chun Pang Lin, </a:t>
            </a:r>
            <a:r>
              <a:rPr lang="en-US" sz="1600" dirty="0" err="1">
                <a:solidFill>
                  <a:srgbClr val="FFFFFF"/>
                </a:solidFill>
              </a:rPr>
              <a:t>Jin</a:t>
            </a:r>
            <a:r>
              <a:rPr lang="en-US" sz="1600">
                <a:solidFill>
                  <a:srgbClr val="FFFFFF"/>
                </a:solidFill>
              </a:rPr>
              <a:t> Wan </a:t>
            </a:r>
            <a:r>
              <a:rPr lang="en-US" sz="1600" dirty="0">
                <a:solidFill>
                  <a:srgbClr val="FFFFFF"/>
                </a:solidFill>
              </a:rPr>
              <a:t>&amp; The Rutgers COVID Analytics Research Group</a:t>
            </a:r>
          </a:p>
          <a:p>
            <a:endParaRPr lang="en-US" sz="1100" dirty="0">
              <a:solidFill>
                <a:srgbClr val="FFFFFF"/>
              </a:solidFill>
            </a:endParaRPr>
          </a:p>
        </p:txBody>
      </p:sp>
      <p:sp>
        <p:nvSpPr>
          <p:cNvPr id="2" name="Title 1">
            <a:extLst>
              <a:ext uri="{FF2B5EF4-FFF2-40B4-BE49-F238E27FC236}">
                <a16:creationId xmlns:a16="http://schemas.microsoft.com/office/drawing/2014/main" id="{52363A14-55BC-EE42-95F4-079FDE902E6A}"/>
              </a:ext>
            </a:extLst>
          </p:cNvPr>
          <p:cNvSpPr>
            <a:spLocks noGrp="1"/>
          </p:cNvSpPr>
          <p:nvPr>
            <p:ph type="ctrTitle"/>
          </p:nvPr>
        </p:nvSpPr>
        <p:spPr>
          <a:xfrm>
            <a:off x="674237" y="357272"/>
            <a:ext cx="3657600" cy="3552990"/>
          </a:xfrm>
        </p:spPr>
        <p:txBody>
          <a:bodyPr>
            <a:noAutofit/>
          </a:bodyPr>
          <a:lstStyle/>
          <a:p>
            <a:r>
              <a:rPr lang="en-US" sz="3800" dirty="0">
                <a:solidFill>
                  <a:srgbClr val="FFFFFF"/>
                </a:solidFill>
              </a:rPr>
              <a:t>Pandemic Excess Deaths using forecasting methods </a:t>
            </a:r>
          </a:p>
        </p:txBody>
      </p:sp>
    </p:spTree>
    <p:extLst>
      <p:ext uri="{BB962C8B-B14F-4D97-AF65-F5344CB8AC3E}">
        <p14:creationId xmlns:p14="http://schemas.microsoft.com/office/powerpoint/2010/main" val="397069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346A-845A-BC4A-A7D0-08CA8514A112}"/>
              </a:ext>
            </a:extLst>
          </p:cNvPr>
          <p:cNvSpPr>
            <a:spLocks noGrp="1"/>
          </p:cNvSpPr>
          <p:nvPr>
            <p:ph type="title"/>
          </p:nvPr>
        </p:nvSpPr>
        <p:spPr>
          <a:xfrm>
            <a:off x="659758" y="106138"/>
            <a:ext cx="10872484" cy="1106424"/>
          </a:xfrm>
        </p:spPr>
        <p:txBody>
          <a:bodyPr vert="horz" lIns="91440" tIns="45720" rIns="91440" bIns="45720" rtlCol="0" anchor="ctr">
            <a:normAutofit/>
          </a:bodyPr>
          <a:lstStyle/>
          <a:p>
            <a:r>
              <a:rPr lang="en-US" sz="3600" dirty="0"/>
              <a:t>Misclassified COVID deaths have decreased over time</a:t>
            </a:r>
            <a:endParaRPr lang="en-US" sz="3600" kern="1200" dirty="0">
              <a:solidFill>
                <a:schemeClr val="tx1"/>
              </a:solidFill>
              <a:latin typeface="+mj-lt"/>
              <a:ea typeface="+mj-ea"/>
              <a:cs typeface="+mj-cs"/>
            </a:endParaRPr>
          </a:p>
        </p:txBody>
      </p:sp>
      <p:graphicFrame>
        <p:nvGraphicFramePr>
          <p:cNvPr id="10" name="Table 9">
            <a:extLst>
              <a:ext uri="{FF2B5EF4-FFF2-40B4-BE49-F238E27FC236}">
                <a16:creationId xmlns:a16="http://schemas.microsoft.com/office/drawing/2014/main" id="{41D01E27-B2F8-2A6D-B005-AE8FC1AA2CF5}"/>
              </a:ext>
            </a:extLst>
          </p:cNvPr>
          <p:cNvGraphicFramePr>
            <a:graphicFrameLocks noGrp="1"/>
          </p:cNvGraphicFramePr>
          <p:nvPr>
            <p:extLst>
              <p:ext uri="{D42A27DB-BD31-4B8C-83A1-F6EECF244321}">
                <p14:modId xmlns:p14="http://schemas.microsoft.com/office/powerpoint/2010/main" val="3903866050"/>
              </p:ext>
            </p:extLst>
          </p:nvPr>
        </p:nvGraphicFramePr>
        <p:xfrm>
          <a:off x="2785991" y="2692522"/>
          <a:ext cx="5936104" cy="2521762"/>
        </p:xfrm>
        <a:graphic>
          <a:graphicData uri="http://schemas.openxmlformats.org/drawingml/2006/table">
            <a:tbl>
              <a:tblPr>
                <a:tableStyleId>{17292A2E-F333-43FB-9621-5CBBE7FDCDCB}</a:tableStyleId>
              </a:tblPr>
              <a:tblGrid>
                <a:gridCol w="1484026">
                  <a:extLst>
                    <a:ext uri="{9D8B030D-6E8A-4147-A177-3AD203B41FA5}">
                      <a16:colId xmlns:a16="http://schemas.microsoft.com/office/drawing/2014/main" val="4138321074"/>
                    </a:ext>
                  </a:extLst>
                </a:gridCol>
                <a:gridCol w="1484026">
                  <a:extLst>
                    <a:ext uri="{9D8B030D-6E8A-4147-A177-3AD203B41FA5}">
                      <a16:colId xmlns:a16="http://schemas.microsoft.com/office/drawing/2014/main" val="3640261153"/>
                    </a:ext>
                  </a:extLst>
                </a:gridCol>
                <a:gridCol w="1484026">
                  <a:extLst>
                    <a:ext uri="{9D8B030D-6E8A-4147-A177-3AD203B41FA5}">
                      <a16:colId xmlns:a16="http://schemas.microsoft.com/office/drawing/2014/main" val="3680034612"/>
                    </a:ext>
                  </a:extLst>
                </a:gridCol>
                <a:gridCol w="1484026">
                  <a:extLst>
                    <a:ext uri="{9D8B030D-6E8A-4147-A177-3AD203B41FA5}">
                      <a16:colId xmlns:a16="http://schemas.microsoft.com/office/drawing/2014/main" val="1630535661"/>
                    </a:ext>
                  </a:extLst>
                </a:gridCol>
              </a:tblGrid>
              <a:tr h="796558">
                <a:tc>
                  <a:txBody>
                    <a:bodyPr/>
                    <a:lstStyle/>
                    <a:p>
                      <a:pPr algn="ctr" fontAlgn="b"/>
                      <a:r>
                        <a:rPr lang="en-US" sz="2000" b="1" i="0" u="none" strike="noStrike" dirty="0">
                          <a:solidFill>
                            <a:srgbClr val="000000"/>
                          </a:solidFill>
                          <a:effectLst/>
                          <a:latin typeface="+mn-lt"/>
                        </a:rPr>
                        <a:t>Year</a:t>
                      </a:r>
                    </a:p>
                  </a:txBody>
                  <a:tcPr marL="9525" marR="9525" marT="9525" marB="0" anchor="b"/>
                </a:tc>
                <a:tc>
                  <a:txBody>
                    <a:bodyPr/>
                    <a:lstStyle/>
                    <a:p>
                      <a:pPr algn="ctr" fontAlgn="b"/>
                      <a:r>
                        <a:rPr lang="en-US" sz="2000" b="1" u="none" strike="noStrike" dirty="0">
                          <a:effectLst/>
                          <a:latin typeface="+mn-lt"/>
                        </a:rPr>
                        <a:t>COVID Deaths</a:t>
                      </a:r>
                      <a:endParaRPr lang="en-US" sz="2000" b="1" i="0" u="none" strike="noStrike" dirty="0">
                        <a:solidFill>
                          <a:srgbClr val="000000"/>
                        </a:solidFill>
                        <a:effectLst/>
                        <a:latin typeface="+mn-lt"/>
                      </a:endParaRPr>
                    </a:p>
                  </a:txBody>
                  <a:tcPr marL="9525" marR="9525" marT="9525" marB="0" anchor="b"/>
                </a:tc>
                <a:tc>
                  <a:txBody>
                    <a:bodyPr/>
                    <a:lstStyle/>
                    <a:p>
                      <a:pPr algn="ctr" fontAlgn="b"/>
                      <a:r>
                        <a:rPr lang="en-US" sz="2000" b="1" u="none" strike="noStrike" dirty="0">
                          <a:effectLst/>
                          <a:latin typeface="+mn-lt"/>
                        </a:rPr>
                        <a:t>Excess Deaths</a:t>
                      </a:r>
                      <a:endParaRPr lang="en-US" sz="2000" b="1" i="0" u="none" strike="noStrike" dirty="0">
                        <a:solidFill>
                          <a:srgbClr val="000000"/>
                        </a:solidFill>
                        <a:effectLst/>
                        <a:latin typeface="+mn-lt"/>
                      </a:endParaRPr>
                    </a:p>
                  </a:txBody>
                  <a:tcPr marL="9525" marR="9525" marT="9525" marB="0" anchor="b"/>
                </a:tc>
                <a:tc>
                  <a:txBody>
                    <a:bodyPr/>
                    <a:lstStyle/>
                    <a:p>
                      <a:pPr algn="ctr" fontAlgn="b"/>
                      <a:r>
                        <a:rPr lang="en-US" sz="2000" b="1" u="none" strike="noStrike" dirty="0">
                          <a:effectLst/>
                          <a:latin typeface="+mn-lt"/>
                        </a:rPr>
                        <a:t>Pct unaccounted</a:t>
                      </a:r>
                      <a:endParaRPr lang="en-US" sz="20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506578797"/>
                  </a:ext>
                </a:extLst>
              </a:tr>
              <a:tr h="431301">
                <a:tc>
                  <a:txBody>
                    <a:bodyPr/>
                    <a:lstStyle/>
                    <a:p>
                      <a:pPr algn="ctr" fontAlgn="b"/>
                      <a:r>
                        <a:rPr lang="en-US" sz="2000" b="1" u="none" strike="noStrike" dirty="0">
                          <a:effectLst/>
                          <a:latin typeface="+mn-lt"/>
                        </a:rPr>
                        <a:t>2020</a:t>
                      </a:r>
                      <a:endParaRPr lang="en-US" sz="2000" b="1"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385,072 </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497,157 </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u="none" strike="noStrike" dirty="0">
                          <a:effectLst/>
                          <a:latin typeface="+mn-lt"/>
                        </a:rPr>
                        <a:t>29%</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267664303"/>
                  </a:ext>
                </a:extLst>
              </a:tr>
              <a:tr h="431301">
                <a:tc>
                  <a:txBody>
                    <a:bodyPr/>
                    <a:lstStyle/>
                    <a:p>
                      <a:pPr algn="ctr" fontAlgn="b"/>
                      <a:r>
                        <a:rPr lang="en-US" sz="2000" b="1" u="none" strike="noStrike" dirty="0">
                          <a:effectLst/>
                          <a:latin typeface="+mn-lt"/>
                        </a:rPr>
                        <a:t>2021</a:t>
                      </a:r>
                      <a:endParaRPr lang="en-US" sz="2000" b="1"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462,197 </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546,012 </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u="none" strike="noStrike" dirty="0">
                          <a:effectLst/>
                          <a:latin typeface="+mn-lt"/>
                        </a:rPr>
                        <a:t>18%</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432666398"/>
                  </a:ext>
                </a:extLst>
              </a:tr>
              <a:tr h="431301">
                <a:tc>
                  <a:txBody>
                    <a:bodyPr/>
                    <a:lstStyle/>
                    <a:p>
                      <a:pPr algn="ctr" fontAlgn="b"/>
                      <a:r>
                        <a:rPr lang="en-US" sz="2000" b="1" u="none" strike="noStrike" dirty="0">
                          <a:effectLst/>
                          <a:latin typeface="+mn-lt"/>
                        </a:rPr>
                        <a:t>2022 till July</a:t>
                      </a:r>
                      <a:endParaRPr lang="en-US" sz="2000" b="1"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182,195</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u="none" strike="noStrike" dirty="0">
                          <a:effectLst/>
                          <a:latin typeface="+mn-lt"/>
                        </a:rPr>
                        <a:t>        181,581 </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u="none" strike="noStrike" dirty="0">
                          <a:effectLst/>
                          <a:latin typeface="+mn-lt"/>
                        </a:rPr>
                        <a:t>0%</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97640913"/>
                  </a:ext>
                </a:extLst>
              </a:tr>
              <a:tr h="431301">
                <a:tc>
                  <a:txBody>
                    <a:bodyPr/>
                    <a:lstStyle/>
                    <a:p>
                      <a:pPr algn="ctr" fontAlgn="b"/>
                      <a:r>
                        <a:rPr lang="en-US" sz="2000" b="1" i="0" u="none" strike="noStrike" dirty="0">
                          <a:solidFill>
                            <a:srgbClr val="000000"/>
                          </a:solidFill>
                          <a:effectLst/>
                          <a:latin typeface="Calibri" panose="020F0502020204030204" pitchFamily="34" charset="0"/>
                        </a:rPr>
                        <a:t>Till July 2022</a:t>
                      </a:r>
                    </a:p>
                  </a:txBody>
                  <a:tcPr marL="9525" marR="9525" marT="9525" marB="0" anchor="b"/>
                </a:tc>
                <a:tc>
                  <a:txBody>
                    <a:bodyPr/>
                    <a:lstStyle/>
                    <a:p>
                      <a:pPr algn="l" fontAlgn="b"/>
                      <a:r>
                        <a:rPr lang="en-US" sz="2000" b="1" i="0" u="none" strike="noStrike" dirty="0">
                          <a:solidFill>
                            <a:srgbClr val="000000"/>
                          </a:solidFill>
                          <a:effectLst/>
                          <a:latin typeface="Calibri" panose="020F0502020204030204" pitchFamily="34" charset="0"/>
                        </a:rPr>
                        <a:t>       1,030,264</a:t>
                      </a:r>
                    </a:p>
                  </a:txBody>
                  <a:tcPr marL="9525" marR="9525" marT="9525" marB="0" anchor="b"/>
                </a:tc>
                <a:tc>
                  <a:txBody>
                    <a:bodyPr/>
                    <a:lstStyle/>
                    <a:p>
                      <a:pPr algn="l" fontAlgn="b"/>
                      <a:r>
                        <a:rPr lang="en-US" sz="2000" b="1" i="0" u="none" strike="noStrike" dirty="0">
                          <a:solidFill>
                            <a:srgbClr val="000000"/>
                          </a:solidFill>
                          <a:effectLst/>
                          <a:latin typeface="Calibri" panose="020F0502020204030204" pitchFamily="34" charset="0"/>
                        </a:rPr>
                        <a:t>       1,224,750</a:t>
                      </a:r>
                    </a:p>
                  </a:txBody>
                  <a:tcPr marL="9525" marR="9525" marT="9525" marB="0" anchor="b"/>
                </a:tc>
                <a:tc>
                  <a:txBody>
                    <a:bodyPr/>
                    <a:lstStyle/>
                    <a:p>
                      <a:pPr algn="ctr" fontAlgn="b"/>
                      <a:r>
                        <a:rPr lang="en-US" sz="2000" b="1" i="0" u="none" strike="noStrike" dirty="0">
                          <a:solidFill>
                            <a:srgbClr val="000000"/>
                          </a:solidFill>
                          <a:effectLst/>
                          <a:latin typeface="Calibri" panose="020F0502020204030204" pitchFamily="34" charset="0"/>
                        </a:rPr>
                        <a:t>19%</a:t>
                      </a:r>
                    </a:p>
                  </a:txBody>
                  <a:tcPr marL="9525" marR="9525" marT="9525" marB="0" anchor="b"/>
                </a:tc>
                <a:extLst>
                  <a:ext uri="{0D108BD9-81ED-4DB2-BD59-A6C34878D82A}">
                    <a16:rowId xmlns:a16="http://schemas.microsoft.com/office/drawing/2014/main" val="3242588584"/>
                  </a:ext>
                </a:extLst>
              </a:tr>
            </a:tbl>
          </a:graphicData>
        </a:graphic>
      </p:graphicFrame>
      <p:sp>
        <p:nvSpPr>
          <p:cNvPr id="11" name="Rectangle 1">
            <a:extLst>
              <a:ext uri="{FF2B5EF4-FFF2-40B4-BE49-F238E27FC236}">
                <a16:creationId xmlns:a16="http://schemas.microsoft.com/office/drawing/2014/main" id="{C52CEE25-C483-124B-A8D2-18351E02E9FF}"/>
              </a:ext>
            </a:extLst>
          </p:cNvPr>
          <p:cNvSpPr>
            <a:spLocks noChangeArrowheads="1"/>
          </p:cNvSpPr>
          <p:nvPr/>
        </p:nvSpPr>
        <p:spPr bwMode="auto">
          <a:xfrm>
            <a:off x="3451225" y="2452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9548FBA-F110-CC46-21BB-42C670EB3C75}"/>
              </a:ext>
            </a:extLst>
          </p:cNvPr>
          <p:cNvSpPr txBox="1"/>
          <p:nvPr/>
        </p:nvSpPr>
        <p:spPr>
          <a:xfrm>
            <a:off x="366158" y="3305019"/>
            <a:ext cx="2156749" cy="1754326"/>
          </a:xfrm>
          <a:prstGeom prst="rect">
            <a:avLst/>
          </a:prstGeom>
          <a:solidFill>
            <a:schemeClr val="bg1"/>
          </a:solidFill>
        </p:spPr>
        <p:txBody>
          <a:bodyPr wrap="square" rtlCol="0">
            <a:spAutoFit/>
          </a:bodyPr>
          <a:lstStyle/>
          <a:p>
            <a:pPr algn="ctr" defTabSz="903086">
              <a:defRPr/>
            </a:pPr>
            <a:r>
              <a:rPr lang="en-US" b="1" i="1" kern="0" dirty="0">
                <a:latin typeface="Arial" panose="020B0604020202020204" pitchFamily="34" charset="0"/>
                <a:cs typeface="Arial" panose="020B0604020202020204" pitchFamily="34" charset="0"/>
              </a:rPr>
              <a:t>Data at Year, Month, Cause of death level</a:t>
            </a:r>
          </a:p>
          <a:p>
            <a:pPr algn="ctr" defTabSz="903086">
              <a:defRPr/>
            </a:pPr>
            <a:r>
              <a:rPr lang="en-US" b="1" i="1" kern="0" dirty="0">
                <a:latin typeface="Arial" panose="020B0604020202020204" pitchFamily="34" charset="0"/>
                <a:cs typeface="Arial" panose="020B0604020202020204" pitchFamily="34" charset="0"/>
              </a:rPr>
              <a:t>Prediction model</a:t>
            </a:r>
          </a:p>
          <a:p>
            <a:pPr algn="ctr" defTabSz="903086">
              <a:defRPr/>
            </a:pPr>
            <a:r>
              <a:rPr lang="en-US" sz="1600" i="1" kern="0" dirty="0">
                <a:latin typeface="Arial" panose="020B0604020202020204" pitchFamily="34" charset="0"/>
                <a:cs typeface="Arial" panose="020B0604020202020204" pitchFamily="34" charset="0"/>
              </a:rPr>
              <a:t>Data collected till July 2022</a:t>
            </a:r>
          </a:p>
        </p:txBody>
      </p:sp>
      <p:sp>
        <p:nvSpPr>
          <p:cNvPr id="25" name="Rectangle 24">
            <a:extLst>
              <a:ext uri="{FF2B5EF4-FFF2-40B4-BE49-F238E27FC236}">
                <a16:creationId xmlns:a16="http://schemas.microsoft.com/office/drawing/2014/main" id="{19A1AF59-1901-1C1C-65A1-3DE1BBB3BA84}"/>
              </a:ext>
            </a:extLst>
          </p:cNvPr>
          <p:cNvSpPr/>
          <p:nvPr/>
        </p:nvSpPr>
        <p:spPr>
          <a:xfrm>
            <a:off x="2787916" y="2692522"/>
            <a:ext cx="5934179" cy="2521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8DF7139-2A68-3091-2A7F-A688E35C55B1}"/>
              </a:ext>
            </a:extLst>
          </p:cNvPr>
          <p:cNvSpPr txBox="1"/>
          <p:nvPr/>
        </p:nvSpPr>
        <p:spPr>
          <a:xfrm>
            <a:off x="659758" y="1199063"/>
            <a:ext cx="10556111" cy="1015663"/>
          </a:xfrm>
          <a:prstGeom prst="rect">
            <a:avLst/>
          </a:prstGeom>
          <a:noFill/>
        </p:spPr>
        <p:txBody>
          <a:bodyPr wrap="square" rtlCol="0">
            <a:spAutoFit/>
          </a:bodyPr>
          <a:lstStyle/>
          <a:p>
            <a:pPr marL="342900" indent="-342900">
              <a:buFont typeface="Wingdings" pitchFamily="2" charset="2"/>
              <a:buChar char="Ø"/>
            </a:pPr>
            <a:r>
              <a:rPr lang="en-US" sz="2000" dirty="0"/>
              <a:t>New protocols and tests had to be introduced as a consequence of COVID-19 -a new disease that become the 3rd cause in 2020 in the US. We were expecting misclassification cases</a:t>
            </a:r>
          </a:p>
          <a:p>
            <a:pPr marL="342900" indent="-342900">
              <a:buFont typeface="Wingdings" pitchFamily="2" charset="2"/>
              <a:buChar char="Ø"/>
            </a:pPr>
            <a:r>
              <a:rPr lang="en-US" sz="2000" dirty="0"/>
              <a:t>The misclassified cases dropped over time</a:t>
            </a:r>
          </a:p>
        </p:txBody>
      </p:sp>
    </p:spTree>
    <p:extLst>
      <p:ext uri="{BB962C8B-B14F-4D97-AF65-F5344CB8AC3E}">
        <p14:creationId xmlns:p14="http://schemas.microsoft.com/office/powerpoint/2010/main" val="76228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ACEC-9022-4669-8BED-8DBB900DD66F}"/>
              </a:ext>
            </a:extLst>
          </p:cNvPr>
          <p:cNvSpPr>
            <a:spLocks noGrp="1"/>
          </p:cNvSpPr>
          <p:nvPr>
            <p:ph type="title"/>
          </p:nvPr>
        </p:nvSpPr>
        <p:spPr>
          <a:xfrm>
            <a:off x="838200" y="365126"/>
            <a:ext cx="10515600" cy="825499"/>
          </a:xfrm>
        </p:spPr>
        <p:txBody>
          <a:bodyPr/>
          <a:lstStyle/>
          <a:p>
            <a:pPr algn="ctr"/>
            <a:r>
              <a:rPr lang="en-US" dirty="0"/>
              <a:t>Data processing and </a:t>
            </a:r>
            <a:r>
              <a:rPr lang="en-US" dirty="0" err="1"/>
              <a:t>subsetting</a:t>
            </a:r>
            <a:endParaRPr lang="en-US" dirty="0"/>
          </a:p>
        </p:txBody>
      </p:sp>
      <p:sp>
        <p:nvSpPr>
          <p:cNvPr id="3" name="Content Placeholder 2">
            <a:extLst>
              <a:ext uri="{FF2B5EF4-FFF2-40B4-BE49-F238E27FC236}">
                <a16:creationId xmlns:a16="http://schemas.microsoft.com/office/drawing/2014/main" id="{4D12FFA4-206B-474D-9805-F5D565FBDBE0}"/>
              </a:ext>
            </a:extLst>
          </p:cNvPr>
          <p:cNvSpPr>
            <a:spLocks noGrp="1"/>
          </p:cNvSpPr>
          <p:nvPr>
            <p:ph idx="1"/>
          </p:nvPr>
        </p:nvSpPr>
        <p:spPr>
          <a:xfrm>
            <a:off x="599607" y="1253330"/>
            <a:ext cx="10754193" cy="5239543"/>
          </a:xfrm>
        </p:spPr>
        <p:txBody>
          <a:bodyPr>
            <a:normAutofit fontScale="92500" lnSpcReduction="20000"/>
          </a:bodyPr>
          <a:lstStyle/>
          <a:p>
            <a:r>
              <a:rPr lang="en-US" dirty="0" err="1"/>
              <a:t>DeathDaily</a:t>
            </a:r>
            <a:r>
              <a:rPr lang="en-US" dirty="0"/>
              <a:t> = Death/</a:t>
            </a:r>
            <a:r>
              <a:rPr lang="en-US" dirty="0" err="1"/>
              <a:t>daymonth</a:t>
            </a:r>
            <a:r>
              <a:rPr lang="en-US" dirty="0"/>
              <a:t> (i.e., average daily death = average monthly death/number of days in that month)</a:t>
            </a:r>
          </a:p>
          <a:p>
            <a:endParaRPr lang="en-US" dirty="0"/>
          </a:p>
          <a:p>
            <a:r>
              <a:rPr lang="en-US" dirty="0"/>
              <a:t>Removed records: Date &gt;= 2022-07-01</a:t>
            </a:r>
          </a:p>
          <a:p>
            <a:pPr marL="0" indent="0">
              <a:buNone/>
            </a:pPr>
            <a:endParaRPr lang="en-US" dirty="0"/>
          </a:p>
          <a:p>
            <a:r>
              <a:rPr lang="en-US" dirty="0"/>
              <a:t>Removed states with max(</a:t>
            </a:r>
            <a:r>
              <a:rPr lang="en-US" dirty="0" err="1"/>
              <a:t>DeathDaily</a:t>
            </a:r>
            <a:r>
              <a:rPr lang="en-US" dirty="0"/>
              <a:t>) &lt;10 in Cerebrovascular diseases (I60-I69). 20 out of 51 states left.</a:t>
            </a:r>
          </a:p>
          <a:p>
            <a:endParaRPr lang="en-US" dirty="0"/>
          </a:p>
          <a:p>
            <a:r>
              <a:rPr lang="en-US" dirty="0"/>
              <a:t>Divided data into training (before 2019/03/01), testing (2019/03/01 to 2020/02/28 or 29) and Covid-19 (2020/03/01 to 2022/06/01)</a:t>
            </a:r>
          </a:p>
          <a:p>
            <a:endParaRPr lang="en-US" dirty="0"/>
          </a:p>
          <a:p>
            <a:r>
              <a:rPr lang="en-US" dirty="0"/>
              <a:t>Calculated Rate (no more zeros) = 10^5*(Deaths/(</a:t>
            </a:r>
            <a:r>
              <a:rPr lang="en-US" dirty="0" err="1"/>
              <a:t>daymonth</a:t>
            </a:r>
            <a:r>
              <a:rPr lang="en-US" dirty="0"/>
              <a:t>*Population)</a:t>
            </a:r>
          </a:p>
          <a:p>
            <a:pPr lvl="1"/>
            <a:r>
              <a:rPr lang="en-US" dirty="0"/>
              <a:t>NOTE: if there were zeros then Rate = 10^5*(Deaths + 1)/(</a:t>
            </a:r>
            <a:r>
              <a:rPr lang="en-US" dirty="0" err="1"/>
              <a:t>daymonth</a:t>
            </a:r>
            <a:r>
              <a:rPr lang="en-US" dirty="0"/>
              <a:t>*(Population + 1))</a:t>
            </a:r>
          </a:p>
          <a:p>
            <a:endParaRPr lang="en-US" dirty="0"/>
          </a:p>
          <a:p>
            <a:endParaRPr lang="en-US" dirty="0"/>
          </a:p>
          <a:p>
            <a:endParaRPr lang="en-US" dirty="0"/>
          </a:p>
        </p:txBody>
      </p:sp>
    </p:spTree>
    <p:extLst>
      <p:ext uri="{BB962C8B-B14F-4D97-AF65-F5344CB8AC3E}">
        <p14:creationId xmlns:p14="http://schemas.microsoft.com/office/powerpoint/2010/main" val="1529035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AE7FE-E82C-430F-B09C-08484810C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8775" y="777875"/>
            <a:ext cx="8934450" cy="5956300"/>
          </a:xfrm>
          <a:prstGeom prst="rect">
            <a:avLst/>
          </a:prstGeom>
        </p:spPr>
      </p:pic>
      <p:sp>
        <p:nvSpPr>
          <p:cNvPr id="4" name="Title 1">
            <a:extLst>
              <a:ext uri="{FF2B5EF4-FFF2-40B4-BE49-F238E27FC236}">
                <a16:creationId xmlns:a16="http://schemas.microsoft.com/office/drawing/2014/main" id="{D700DFF8-CF73-4C51-AF01-23ACA0059192}"/>
              </a:ext>
            </a:extLst>
          </p:cNvPr>
          <p:cNvSpPr txBox="1">
            <a:spLocks/>
          </p:cNvSpPr>
          <p:nvPr/>
        </p:nvSpPr>
        <p:spPr>
          <a:xfrm>
            <a:off x="628650" y="365126"/>
            <a:ext cx="10934700" cy="412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Population dynamics (% Jan 2010) in the US 51 states between Jan 2010 and June 2022</a:t>
            </a:r>
          </a:p>
        </p:txBody>
      </p:sp>
    </p:spTree>
    <p:extLst>
      <p:ext uri="{BB962C8B-B14F-4D97-AF65-F5344CB8AC3E}">
        <p14:creationId xmlns:p14="http://schemas.microsoft.com/office/powerpoint/2010/main" val="256039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AE7FE-E82C-430F-B09C-08484810C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8775" y="777875"/>
            <a:ext cx="8934450" cy="5956300"/>
          </a:xfrm>
          <a:prstGeom prst="rect">
            <a:avLst/>
          </a:prstGeom>
        </p:spPr>
      </p:pic>
      <p:sp>
        <p:nvSpPr>
          <p:cNvPr id="4" name="Title 1">
            <a:extLst>
              <a:ext uri="{FF2B5EF4-FFF2-40B4-BE49-F238E27FC236}">
                <a16:creationId xmlns:a16="http://schemas.microsoft.com/office/drawing/2014/main" id="{D700DFF8-CF73-4C51-AF01-23ACA0059192}"/>
              </a:ext>
            </a:extLst>
          </p:cNvPr>
          <p:cNvSpPr txBox="1">
            <a:spLocks/>
          </p:cNvSpPr>
          <p:nvPr/>
        </p:nvSpPr>
        <p:spPr>
          <a:xfrm>
            <a:off x="628650" y="365126"/>
            <a:ext cx="10934700" cy="412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Only the states that reached at least 10 CVD deaths daily were kept in the analysis</a:t>
            </a:r>
          </a:p>
        </p:txBody>
      </p:sp>
      <p:sp>
        <p:nvSpPr>
          <p:cNvPr id="2" name="Rectangle 1">
            <a:extLst>
              <a:ext uri="{FF2B5EF4-FFF2-40B4-BE49-F238E27FC236}">
                <a16:creationId xmlns:a16="http://schemas.microsoft.com/office/drawing/2014/main" id="{F1BE72A0-1F55-4648-92FC-F6AF0F3EB318}"/>
              </a:ext>
            </a:extLst>
          </p:cNvPr>
          <p:cNvSpPr/>
          <p:nvPr/>
        </p:nvSpPr>
        <p:spPr>
          <a:xfrm>
            <a:off x="1924050" y="9620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792737-F23B-40F0-B559-3A0281AA7A8A}"/>
              </a:ext>
            </a:extLst>
          </p:cNvPr>
          <p:cNvSpPr/>
          <p:nvPr/>
        </p:nvSpPr>
        <p:spPr>
          <a:xfrm>
            <a:off x="4181475" y="9937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A6F595-327D-45B4-BE07-4155C67F7FC5}"/>
              </a:ext>
            </a:extLst>
          </p:cNvPr>
          <p:cNvSpPr/>
          <p:nvPr/>
        </p:nvSpPr>
        <p:spPr>
          <a:xfrm>
            <a:off x="6362700" y="9937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E06233-064A-4BE4-974F-969647C6446E}"/>
              </a:ext>
            </a:extLst>
          </p:cNvPr>
          <p:cNvSpPr/>
          <p:nvPr/>
        </p:nvSpPr>
        <p:spPr>
          <a:xfrm>
            <a:off x="305752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2042FF-A7CE-4E7D-BC54-47B6E18E7FE4}"/>
              </a:ext>
            </a:extLst>
          </p:cNvPr>
          <p:cNvSpPr/>
          <p:nvPr/>
        </p:nvSpPr>
        <p:spPr>
          <a:xfrm>
            <a:off x="418147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D80B80-8D5C-4AA9-AE3A-2E5FB4D21660}"/>
              </a:ext>
            </a:extLst>
          </p:cNvPr>
          <p:cNvSpPr/>
          <p:nvPr/>
        </p:nvSpPr>
        <p:spPr>
          <a:xfrm>
            <a:off x="743902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21CF6E-CCC9-48A7-94B3-62FCF909214F}"/>
              </a:ext>
            </a:extLst>
          </p:cNvPr>
          <p:cNvSpPr/>
          <p:nvPr/>
        </p:nvSpPr>
        <p:spPr>
          <a:xfrm>
            <a:off x="8558212" y="17430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A1EA59-08A7-4304-8EC2-A47C59F4E6C1}"/>
              </a:ext>
            </a:extLst>
          </p:cNvPr>
          <p:cNvSpPr/>
          <p:nvPr/>
        </p:nvSpPr>
        <p:spPr>
          <a:xfrm>
            <a:off x="6362699" y="24669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EB51F-C2B2-47A6-B82E-04787582BB5F}"/>
              </a:ext>
            </a:extLst>
          </p:cNvPr>
          <p:cNvSpPr/>
          <p:nvPr/>
        </p:nvSpPr>
        <p:spPr>
          <a:xfrm>
            <a:off x="8558212" y="24796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D91F8D-24DD-4F12-A089-268DD35A2244}"/>
              </a:ext>
            </a:extLst>
          </p:cNvPr>
          <p:cNvSpPr/>
          <p:nvPr/>
        </p:nvSpPr>
        <p:spPr>
          <a:xfrm>
            <a:off x="3047998" y="31908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5A0841-8AAC-4758-A8C8-8D174FB79EE3}"/>
              </a:ext>
            </a:extLst>
          </p:cNvPr>
          <p:cNvSpPr/>
          <p:nvPr/>
        </p:nvSpPr>
        <p:spPr>
          <a:xfrm>
            <a:off x="8558211" y="321310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B7383C-EB9B-4869-8838-A14471C42D7B}"/>
              </a:ext>
            </a:extLst>
          </p:cNvPr>
          <p:cNvSpPr/>
          <p:nvPr/>
        </p:nvSpPr>
        <p:spPr>
          <a:xfrm>
            <a:off x="1924050"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4818DB-3843-4DC4-A963-871B6A98980B}"/>
              </a:ext>
            </a:extLst>
          </p:cNvPr>
          <p:cNvSpPr/>
          <p:nvPr/>
        </p:nvSpPr>
        <p:spPr>
          <a:xfrm>
            <a:off x="3047998"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628D27-05D2-4D2A-8BFC-C8C975E0072F}"/>
              </a:ext>
            </a:extLst>
          </p:cNvPr>
          <p:cNvSpPr/>
          <p:nvPr/>
        </p:nvSpPr>
        <p:spPr>
          <a:xfrm>
            <a:off x="5238750"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2A2D4F-9416-4B08-A829-76CE6714E512}"/>
              </a:ext>
            </a:extLst>
          </p:cNvPr>
          <p:cNvSpPr/>
          <p:nvPr/>
        </p:nvSpPr>
        <p:spPr>
          <a:xfrm>
            <a:off x="8558211" y="39465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906D99-FE2A-4D79-8150-99E1C0147FF0}"/>
              </a:ext>
            </a:extLst>
          </p:cNvPr>
          <p:cNvSpPr/>
          <p:nvPr/>
        </p:nvSpPr>
        <p:spPr>
          <a:xfrm>
            <a:off x="1928809"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8A5805-796E-4690-B136-F164EC033D78}"/>
              </a:ext>
            </a:extLst>
          </p:cNvPr>
          <p:cNvSpPr/>
          <p:nvPr/>
        </p:nvSpPr>
        <p:spPr>
          <a:xfrm>
            <a:off x="4181475" y="46831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B634FD-E79D-433D-949A-AC04FCC48667}"/>
              </a:ext>
            </a:extLst>
          </p:cNvPr>
          <p:cNvSpPr/>
          <p:nvPr/>
        </p:nvSpPr>
        <p:spPr>
          <a:xfrm>
            <a:off x="5238750"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5038811-0448-4DC9-83B9-9379E4EE6675}"/>
              </a:ext>
            </a:extLst>
          </p:cNvPr>
          <p:cNvSpPr/>
          <p:nvPr/>
        </p:nvSpPr>
        <p:spPr>
          <a:xfrm>
            <a:off x="8548691"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F841235-DD1E-4103-9B4E-3D39D5004311}"/>
              </a:ext>
            </a:extLst>
          </p:cNvPr>
          <p:cNvSpPr/>
          <p:nvPr/>
        </p:nvSpPr>
        <p:spPr>
          <a:xfrm>
            <a:off x="9677400"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91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AE7FE-E82C-430F-B09C-08484810C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8775" y="777875"/>
            <a:ext cx="8934450" cy="5956300"/>
          </a:xfrm>
          <a:prstGeom prst="rect">
            <a:avLst/>
          </a:prstGeom>
        </p:spPr>
      </p:pic>
      <p:sp>
        <p:nvSpPr>
          <p:cNvPr id="2" name="Rectangle 1">
            <a:extLst>
              <a:ext uri="{FF2B5EF4-FFF2-40B4-BE49-F238E27FC236}">
                <a16:creationId xmlns:a16="http://schemas.microsoft.com/office/drawing/2014/main" id="{F1BE72A0-1F55-4648-92FC-F6AF0F3EB318}"/>
              </a:ext>
            </a:extLst>
          </p:cNvPr>
          <p:cNvSpPr/>
          <p:nvPr/>
        </p:nvSpPr>
        <p:spPr>
          <a:xfrm>
            <a:off x="1924050" y="9620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792737-F23B-40F0-B559-3A0281AA7A8A}"/>
              </a:ext>
            </a:extLst>
          </p:cNvPr>
          <p:cNvSpPr/>
          <p:nvPr/>
        </p:nvSpPr>
        <p:spPr>
          <a:xfrm>
            <a:off x="4181475" y="9937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A6F595-327D-45B4-BE07-4155C67F7FC5}"/>
              </a:ext>
            </a:extLst>
          </p:cNvPr>
          <p:cNvSpPr/>
          <p:nvPr/>
        </p:nvSpPr>
        <p:spPr>
          <a:xfrm>
            <a:off x="6362700" y="9937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E06233-064A-4BE4-974F-969647C6446E}"/>
              </a:ext>
            </a:extLst>
          </p:cNvPr>
          <p:cNvSpPr/>
          <p:nvPr/>
        </p:nvSpPr>
        <p:spPr>
          <a:xfrm>
            <a:off x="305752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2042FF-A7CE-4E7D-BC54-47B6E18E7FE4}"/>
              </a:ext>
            </a:extLst>
          </p:cNvPr>
          <p:cNvSpPr/>
          <p:nvPr/>
        </p:nvSpPr>
        <p:spPr>
          <a:xfrm>
            <a:off x="418147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D80B80-8D5C-4AA9-AE3A-2E5FB4D21660}"/>
              </a:ext>
            </a:extLst>
          </p:cNvPr>
          <p:cNvSpPr/>
          <p:nvPr/>
        </p:nvSpPr>
        <p:spPr>
          <a:xfrm>
            <a:off x="7439025" y="17303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21CF6E-CCC9-48A7-94B3-62FCF909214F}"/>
              </a:ext>
            </a:extLst>
          </p:cNvPr>
          <p:cNvSpPr/>
          <p:nvPr/>
        </p:nvSpPr>
        <p:spPr>
          <a:xfrm>
            <a:off x="8558212" y="17430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A1EA59-08A7-4304-8EC2-A47C59F4E6C1}"/>
              </a:ext>
            </a:extLst>
          </p:cNvPr>
          <p:cNvSpPr/>
          <p:nvPr/>
        </p:nvSpPr>
        <p:spPr>
          <a:xfrm>
            <a:off x="6362699" y="24669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EB51F-C2B2-47A6-B82E-04787582BB5F}"/>
              </a:ext>
            </a:extLst>
          </p:cNvPr>
          <p:cNvSpPr/>
          <p:nvPr/>
        </p:nvSpPr>
        <p:spPr>
          <a:xfrm>
            <a:off x="8558212" y="24796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D91F8D-24DD-4F12-A089-268DD35A2244}"/>
              </a:ext>
            </a:extLst>
          </p:cNvPr>
          <p:cNvSpPr/>
          <p:nvPr/>
        </p:nvSpPr>
        <p:spPr>
          <a:xfrm>
            <a:off x="3047998" y="319087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5A0841-8AAC-4758-A8C8-8D174FB79EE3}"/>
              </a:ext>
            </a:extLst>
          </p:cNvPr>
          <p:cNvSpPr/>
          <p:nvPr/>
        </p:nvSpPr>
        <p:spPr>
          <a:xfrm>
            <a:off x="8558211" y="321310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B7383C-EB9B-4869-8838-A14471C42D7B}"/>
              </a:ext>
            </a:extLst>
          </p:cNvPr>
          <p:cNvSpPr/>
          <p:nvPr/>
        </p:nvSpPr>
        <p:spPr>
          <a:xfrm>
            <a:off x="1924050"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4818DB-3843-4DC4-A963-871B6A98980B}"/>
              </a:ext>
            </a:extLst>
          </p:cNvPr>
          <p:cNvSpPr/>
          <p:nvPr/>
        </p:nvSpPr>
        <p:spPr>
          <a:xfrm>
            <a:off x="3047998"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628D27-05D2-4D2A-8BFC-C8C975E0072F}"/>
              </a:ext>
            </a:extLst>
          </p:cNvPr>
          <p:cNvSpPr/>
          <p:nvPr/>
        </p:nvSpPr>
        <p:spPr>
          <a:xfrm>
            <a:off x="5238750" y="39592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2A2D4F-9416-4B08-A829-76CE6714E512}"/>
              </a:ext>
            </a:extLst>
          </p:cNvPr>
          <p:cNvSpPr/>
          <p:nvPr/>
        </p:nvSpPr>
        <p:spPr>
          <a:xfrm>
            <a:off x="8558211" y="39465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906D99-FE2A-4D79-8150-99E1C0147FF0}"/>
              </a:ext>
            </a:extLst>
          </p:cNvPr>
          <p:cNvSpPr/>
          <p:nvPr/>
        </p:nvSpPr>
        <p:spPr>
          <a:xfrm>
            <a:off x="1928809"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8A5805-796E-4690-B136-F164EC033D78}"/>
              </a:ext>
            </a:extLst>
          </p:cNvPr>
          <p:cNvSpPr/>
          <p:nvPr/>
        </p:nvSpPr>
        <p:spPr>
          <a:xfrm>
            <a:off x="4181475" y="4683125"/>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B634FD-E79D-433D-949A-AC04FCC48667}"/>
              </a:ext>
            </a:extLst>
          </p:cNvPr>
          <p:cNvSpPr/>
          <p:nvPr/>
        </p:nvSpPr>
        <p:spPr>
          <a:xfrm>
            <a:off x="5238750"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5038811-0448-4DC9-83B9-9379E4EE6675}"/>
              </a:ext>
            </a:extLst>
          </p:cNvPr>
          <p:cNvSpPr/>
          <p:nvPr/>
        </p:nvSpPr>
        <p:spPr>
          <a:xfrm>
            <a:off x="8548691"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F841235-DD1E-4103-9B4E-3D39D5004311}"/>
              </a:ext>
            </a:extLst>
          </p:cNvPr>
          <p:cNvSpPr/>
          <p:nvPr/>
        </p:nvSpPr>
        <p:spPr>
          <a:xfrm>
            <a:off x="9677400" y="4692650"/>
            <a:ext cx="885825" cy="723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848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ACEC-9022-4669-8BED-8DBB900DD66F}"/>
              </a:ext>
            </a:extLst>
          </p:cNvPr>
          <p:cNvSpPr>
            <a:spLocks noGrp="1"/>
          </p:cNvSpPr>
          <p:nvPr>
            <p:ph type="title"/>
          </p:nvPr>
        </p:nvSpPr>
        <p:spPr>
          <a:xfrm>
            <a:off x="838200" y="365126"/>
            <a:ext cx="10515600" cy="825499"/>
          </a:xfrm>
        </p:spPr>
        <p:txBody>
          <a:bodyPr/>
          <a:lstStyle/>
          <a:p>
            <a:pPr algn="ctr"/>
            <a:r>
              <a:rPr lang="en-US" dirty="0"/>
              <a:t>Nonlinear Mixed-Effects Model</a:t>
            </a:r>
          </a:p>
        </p:txBody>
      </p:sp>
      <p:sp>
        <p:nvSpPr>
          <p:cNvPr id="3" name="Content Placeholder 2">
            <a:extLst>
              <a:ext uri="{FF2B5EF4-FFF2-40B4-BE49-F238E27FC236}">
                <a16:creationId xmlns:a16="http://schemas.microsoft.com/office/drawing/2014/main" id="{4D12FFA4-206B-474D-9805-F5D565FBDBE0}"/>
              </a:ext>
            </a:extLst>
          </p:cNvPr>
          <p:cNvSpPr>
            <a:spLocks noGrp="1"/>
          </p:cNvSpPr>
          <p:nvPr>
            <p:ph idx="1"/>
          </p:nvPr>
        </p:nvSpPr>
        <p:spPr>
          <a:xfrm>
            <a:off x="599607" y="1253331"/>
            <a:ext cx="10754193" cy="1145095"/>
          </a:xfrm>
        </p:spPr>
        <p:txBody>
          <a:bodyPr>
            <a:normAutofit/>
          </a:bodyPr>
          <a:lstStyle/>
          <a:p>
            <a:r>
              <a:rPr lang="en-US" sz="2400" dirty="0"/>
              <a:t>Rate ~ b0 + b1*dt + b2*dt^2 + b3*sin(b4 + b5*dt) | State</a:t>
            </a:r>
          </a:p>
          <a:p>
            <a:pPr marL="457200" lvl="1" indent="0">
              <a:buNone/>
            </a:pPr>
            <a:r>
              <a:rPr lang="en-US" sz="1800" dirty="0"/>
              <a:t>where b0: y-</a:t>
            </a:r>
            <a:r>
              <a:rPr lang="en-US" sz="1800" dirty="0" err="1"/>
              <a:t>intersept</a:t>
            </a:r>
            <a:r>
              <a:rPr lang="en-US" sz="1800" dirty="0"/>
              <a:t>; b1: linear trend; b2: quadratic term; b3: wave magnitude; b4: wave offset left; b5: wavelength.</a:t>
            </a:r>
            <a:endParaRPr lang="en-US" dirty="0"/>
          </a:p>
          <a:p>
            <a:pPr marL="0" indent="0">
              <a:buNone/>
            </a:pPr>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45380D87-1378-499F-9D2B-F426003BCAD8}"/>
              </a:ext>
            </a:extLst>
          </p:cNvPr>
          <p:cNvGraphicFramePr>
            <a:graphicFrameLocks noGrp="1"/>
          </p:cNvGraphicFramePr>
          <p:nvPr/>
        </p:nvGraphicFramePr>
        <p:xfrm>
          <a:off x="838200" y="2634521"/>
          <a:ext cx="10515602" cy="3112770"/>
        </p:xfrm>
        <a:graphic>
          <a:graphicData uri="http://schemas.openxmlformats.org/drawingml/2006/table">
            <a:tbl>
              <a:tblPr/>
              <a:tblGrid>
                <a:gridCol w="4453328">
                  <a:extLst>
                    <a:ext uri="{9D8B030D-6E8A-4147-A177-3AD203B41FA5}">
                      <a16:colId xmlns:a16="http://schemas.microsoft.com/office/drawing/2014/main" val="2637281409"/>
                    </a:ext>
                  </a:extLst>
                </a:gridCol>
                <a:gridCol w="1049311">
                  <a:extLst>
                    <a:ext uri="{9D8B030D-6E8A-4147-A177-3AD203B41FA5}">
                      <a16:colId xmlns:a16="http://schemas.microsoft.com/office/drawing/2014/main" val="4188577677"/>
                    </a:ext>
                  </a:extLst>
                </a:gridCol>
                <a:gridCol w="1139253">
                  <a:extLst>
                    <a:ext uri="{9D8B030D-6E8A-4147-A177-3AD203B41FA5}">
                      <a16:colId xmlns:a16="http://schemas.microsoft.com/office/drawing/2014/main" val="2791342735"/>
                    </a:ext>
                  </a:extLst>
                </a:gridCol>
                <a:gridCol w="1079292">
                  <a:extLst>
                    <a:ext uri="{9D8B030D-6E8A-4147-A177-3AD203B41FA5}">
                      <a16:colId xmlns:a16="http://schemas.microsoft.com/office/drawing/2014/main" val="3036698949"/>
                    </a:ext>
                  </a:extLst>
                </a:gridCol>
                <a:gridCol w="1019331">
                  <a:extLst>
                    <a:ext uri="{9D8B030D-6E8A-4147-A177-3AD203B41FA5}">
                      <a16:colId xmlns:a16="http://schemas.microsoft.com/office/drawing/2014/main" val="101901842"/>
                    </a:ext>
                  </a:extLst>
                </a:gridCol>
                <a:gridCol w="749508">
                  <a:extLst>
                    <a:ext uri="{9D8B030D-6E8A-4147-A177-3AD203B41FA5}">
                      <a16:colId xmlns:a16="http://schemas.microsoft.com/office/drawing/2014/main" val="527723666"/>
                    </a:ext>
                  </a:extLst>
                </a:gridCol>
                <a:gridCol w="1025579">
                  <a:extLst>
                    <a:ext uri="{9D8B030D-6E8A-4147-A177-3AD203B41FA5}">
                      <a16:colId xmlns:a16="http://schemas.microsoft.com/office/drawing/2014/main" val="1376699751"/>
                    </a:ext>
                  </a:extLst>
                </a:gridCol>
              </a:tblGrid>
              <a:tr h="193466">
                <a:tc>
                  <a:txBody>
                    <a:bodyPr/>
                    <a:lstStyle/>
                    <a:p>
                      <a:pPr algn="l" fontAlgn="b"/>
                      <a:r>
                        <a:rPr lang="en-US" sz="1800" b="0" i="0" u="none" strike="noStrike" dirty="0">
                          <a:solidFill>
                            <a:srgbClr val="000000"/>
                          </a:solidFill>
                          <a:effectLst/>
                          <a:latin typeface="Calibri" panose="020F0502020204030204" pitchFamily="34" charset="0"/>
                        </a:rPr>
                        <a:t>Cause of death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742496"/>
                  </a:ext>
                </a:extLst>
              </a:tr>
              <a:tr h="193466">
                <a:tc>
                  <a:txBody>
                    <a:bodyPr/>
                    <a:lstStyle/>
                    <a:p>
                      <a:pPr algn="l" fontAlgn="b"/>
                      <a:r>
                        <a:rPr lang="en-US" sz="1800" b="0" i="0" u="none" strike="noStrike" dirty="0">
                          <a:solidFill>
                            <a:srgbClr val="000000"/>
                          </a:solidFill>
                          <a:effectLst/>
                          <a:latin typeface="Calibri" panose="020F0502020204030204" pitchFamily="34" charset="0"/>
                        </a:rPr>
                        <a:t>Alzheimer disease (G30)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0.4277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-5.40E-05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2.04E-09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15.14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0.0171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310204"/>
                  </a:ext>
                </a:extLst>
              </a:tr>
              <a:tr h="193466">
                <a:tc>
                  <a:txBody>
                    <a:bodyPr/>
                    <a:lstStyle/>
                    <a:p>
                      <a:pPr algn="l" fontAlgn="b"/>
                      <a:r>
                        <a:rPr lang="en-US" sz="1800" b="0" i="0" u="none" strike="noStrike" dirty="0">
                          <a:solidFill>
                            <a:srgbClr val="000000"/>
                          </a:solidFill>
                          <a:effectLst/>
                          <a:latin typeface="Calibri" panose="020F0502020204030204" pitchFamily="34" charset="0"/>
                        </a:rPr>
                        <a:t>Cerebrovascular diseases (I60-I69)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0.4727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-4.78E-05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1.61E-09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4166"/>
                  </a:ext>
                </a:extLst>
              </a:tr>
              <a:tr h="193466">
                <a:tc>
                  <a:txBody>
                    <a:bodyPr/>
                    <a:lstStyle/>
                    <a:p>
                      <a:pPr algn="l" fontAlgn="b"/>
                      <a:r>
                        <a:rPr lang="en-US" sz="1800" b="0" i="0" u="none" strike="noStrike" dirty="0">
                          <a:solidFill>
                            <a:srgbClr val="000000"/>
                          </a:solidFill>
                          <a:effectLst/>
                          <a:latin typeface="Calibri" panose="020F0502020204030204" pitchFamily="34" charset="0"/>
                        </a:rPr>
                        <a:t>Chronic lower respiratory diseases (J40-J47)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-0.1350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2.89E-05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-7.55E-10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13.80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0818712"/>
                  </a:ext>
                </a:extLst>
              </a:tr>
              <a:tr h="193466">
                <a:tc>
                  <a:txBody>
                    <a:bodyPr/>
                    <a:lstStyle/>
                    <a:p>
                      <a:pPr algn="l" fontAlgn="b"/>
                      <a:r>
                        <a:rPr lang="en-US" sz="1800" b="0" i="0" u="none" strike="noStrike" dirty="0">
                          <a:solidFill>
                            <a:srgbClr val="000000"/>
                          </a:solidFill>
                          <a:effectLst/>
                          <a:latin typeface="Calibri" panose="020F0502020204030204" pitchFamily="34" charset="0"/>
                        </a:rPr>
                        <a:t>Diabetes mellitus (E10-E14)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3.97E-06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-4.42E-11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006971"/>
                  </a:ext>
                </a:extLst>
              </a:tr>
              <a:tr h="193466">
                <a:tc>
                  <a:txBody>
                    <a:bodyPr/>
                    <a:lstStyle/>
                    <a:p>
                      <a:pPr algn="l" fontAlgn="b"/>
                      <a:r>
                        <a:rPr lang="en-US" sz="1800" b="0" i="0" u="none" strike="noStrike">
                          <a:solidFill>
                            <a:srgbClr val="000000"/>
                          </a:solidFill>
                          <a:effectLst/>
                          <a:latin typeface="Calibri" panose="020F0502020204030204" pitchFamily="34" charset="0"/>
                        </a:rPr>
                        <a:t>Diseases of heart (I00-I09,I11,I13,I20-I51)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1.1233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-7.92E-05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2.72E-09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0.0547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626312"/>
                  </a:ext>
                </a:extLst>
              </a:tr>
              <a:tr h="193466">
                <a:tc>
                  <a:txBody>
                    <a:bodyPr/>
                    <a:lstStyle/>
                    <a:p>
                      <a:pPr algn="l" fontAlgn="b"/>
                      <a:r>
                        <a:rPr lang="en-US" sz="1800" b="0" i="0" u="none" strike="noStrike">
                          <a:solidFill>
                            <a:srgbClr val="000000"/>
                          </a:solidFill>
                          <a:effectLst/>
                          <a:latin typeface="Calibri" panose="020F0502020204030204" pitchFamily="34" charset="0"/>
                        </a:rPr>
                        <a:t>Influenza and pneumonia (J09-J18)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-0.3035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4.26E-05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-1.29E-09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7679859"/>
                  </a:ext>
                </a:extLst>
              </a:tr>
              <a:tr h="193466">
                <a:tc>
                  <a:txBody>
                    <a:bodyPr/>
                    <a:lstStyle/>
                    <a:p>
                      <a:pPr algn="l" fontAlgn="b"/>
                      <a:r>
                        <a:rPr lang="en-US" sz="1800" b="0" i="0" u="none" strike="noStrike">
                          <a:solidFill>
                            <a:srgbClr val="000000"/>
                          </a:solidFill>
                          <a:effectLst/>
                          <a:latin typeface="Calibri" panose="020F0502020204030204" pitchFamily="34" charset="0"/>
                        </a:rPr>
                        <a:t>Malignant neoplasms (C00-C97)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4.27E-05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-1.34E-09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0.0096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287380"/>
                  </a:ext>
                </a:extLst>
              </a:tr>
              <a:tr h="193466">
                <a:tc>
                  <a:txBody>
                    <a:bodyPr/>
                    <a:lstStyle/>
                    <a:p>
                      <a:pPr algn="l" fontAlgn="b"/>
                      <a:r>
                        <a:rPr lang="en-US" sz="1800" b="0" i="0" u="none" strike="noStrike">
                          <a:solidFill>
                            <a:srgbClr val="000000"/>
                          </a:solidFill>
                          <a:effectLst/>
                          <a:latin typeface="Calibri" panose="020F0502020204030204" pitchFamily="34" charset="0"/>
                        </a:rPr>
                        <a:t>Other_rev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0.1453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3.95E-05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-2.92E-13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524348"/>
                  </a:ext>
                </a:extLst>
              </a:tr>
              <a:tr h="193466">
                <a:tc>
                  <a:txBody>
                    <a:bodyPr/>
                    <a:lstStyle/>
                    <a:p>
                      <a:pPr algn="l" fontAlgn="b"/>
                      <a:r>
                        <a:rPr lang="en-US" sz="1800" b="0" i="0" u="none" strike="noStrike" dirty="0">
                          <a:solidFill>
                            <a:srgbClr val="000000"/>
                          </a:solidFill>
                          <a:effectLst/>
                          <a:latin typeface="Calibri" panose="020F0502020204030204" pitchFamily="34" charset="0"/>
                        </a:rPr>
                        <a:t>Other diseases of respiratory system</a:t>
                      </a:r>
                    </a:p>
                    <a:p>
                      <a:pPr algn="l" fontAlgn="b"/>
                      <a:r>
                        <a:rPr lang="en-US" sz="1800" b="0" i="0" u="none" strike="noStrike" dirty="0">
                          <a:solidFill>
                            <a:srgbClr val="000000"/>
                          </a:solidFill>
                          <a:effectLst/>
                          <a:latin typeface="Calibri" panose="020F0502020204030204" pitchFamily="34" charset="0"/>
                        </a:rPr>
                        <a:t> (J00-J06,J30- J39,J67,J70-J98)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-7.29E-06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3.33E-10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0.0043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14.42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0.0172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541094"/>
                  </a:ext>
                </a:extLst>
              </a:tr>
            </a:tbl>
          </a:graphicData>
        </a:graphic>
      </p:graphicFrame>
    </p:spTree>
    <p:extLst>
      <p:ext uri="{BB962C8B-B14F-4D97-AF65-F5344CB8AC3E}">
        <p14:creationId xmlns:p14="http://schemas.microsoft.com/office/powerpoint/2010/main" val="47424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ACEC-9022-4669-8BED-8DBB900DD66F}"/>
              </a:ext>
            </a:extLst>
          </p:cNvPr>
          <p:cNvSpPr>
            <a:spLocks noGrp="1"/>
          </p:cNvSpPr>
          <p:nvPr>
            <p:ph type="title"/>
          </p:nvPr>
        </p:nvSpPr>
        <p:spPr>
          <a:xfrm>
            <a:off x="838200" y="365126"/>
            <a:ext cx="10515600" cy="825499"/>
          </a:xfrm>
        </p:spPr>
        <p:txBody>
          <a:bodyPr>
            <a:normAutofit/>
          </a:bodyPr>
          <a:lstStyle/>
          <a:p>
            <a:pPr algn="ctr"/>
            <a:r>
              <a:rPr lang="en-US" dirty="0"/>
              <a:t>Model Fits Example: Diabetes in CA </a:t>
            </a:r>
          </a:p>
        </p:txBody>
      </p:sp>
      <p:pic>
        <p:nvPicPr>
          <p:cNvPr id="8" name="Picture 7">
            <a:extLst>
              <a:ext uri="{FF2B5EF4-FFF2-40B4-BE49-F238E27FC236}">
                <a16:creationId xmlns:a16="http://schemas.microsoft.com/office/drawing/2014/main" id="{77FBC1BF-EE37-414F-9FF6-CD1DD861F609}"/>
              </a:ext>
            </a:extLst>
          </p:cNvPr>
          <p:cNvPicPr>
            <a:picLocks noChangeAspect="1"/>
          </p:cNvPicPr>
          <p:nvPr/>
        </p:nvPicPr>
        <p:blipFill>
          <a:blip r:embed="rId2"/>
          <a:stretch>
            <a:fillRect/>
          </a:stretch>
        </p:blipFill>
        <p:spPr>
          <a:xfrm>
            <a:off x="448133" y="1304925"/>
            <a:ext cx="8075396" cy="4981575"/>
          </a:xfrm>
          <a:prstGeom prst="rect">
            <a:avLst/>
          </a:prstGeom>
        </p:spPr>
      </p:pic>
      <p:sp>
        <p:nvSpPr>
          <p:cNvPr id="9" name="Content Placeholder 2">
            <a:extLst>
              <a:ext uri="{FF2B5EF4-FFF2-40B4-BE49-F238E27FC236}">
                <a16:creationId xmlns:a16="http://schemas.microsoft.com/office/drawing/2014/main" id="{58BB666A-3D6F-4EAE-9EC0-3CCB0E7ACEEA}"/>
              </a:ext>
            </a:extLst>
          </p:cNvPr>
          <p:cNvSpPr txBox="1">
            <a:spLocks/>
          </p:cNvSpPr>
          <p:nvPr/>
        </p:nvSpPr>
        <p:spPr>
          <a:xfrm>
            <a:off x="8943517" y="1609725"/>
            <a:ext cx="2800350" cy="454342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rPr>
              <a:t>Grey</a:t>
            </a:r>
            <a:r>
              <a:rPr lang="en-US" dirty="0"/>
              <a:t> curve: observed daily death rate</a:t>
            </a:r>
          </a:p>
          <a:p>
            <a:endParaRPr lang="en-US" dirty="0"/>
          </a:p>
          <a:p>
            <a:r>
              <a:rPr lang="en-US" b="1" dirty="0"/>
              <a:t>Black</a:t>
            </a:r>
            <a:r>
              <a:rPr lang="en-US" dirty="0"/>
              <a:t> dashed curve: LM prediction (with quadratic term)</a:t>
            </a:r>
          </a:p>
          <a:p>
            <a:endParaRPr lang="en-US" dirty="0"/>
          </a:p>
          <a:p>
            <a:r>
              <a:rPr lang="en-US" dirty="0">
                <a:solidFill>
                  <a:schemeClr val="accent1"/>
                </a:solidFill>
              </a:rPr>
              <a:t>Blue</a:t>
            </a:r>
            <a:r>
              <a:rPr lang="en-US" dirty="0"/>
              <a:t> curve: NLME prediction using all states</a:t>
            </a:r>
          </a:p>
          <a:p>
            <a:endParaRPr lang="en-US" dirty="0"/>
          </a:p>
          <a:p>
            <a:r>
              <a:rPr lang="en-US" dirty="0">
                <a:solidFill>
                  <a:srgbClr val="FF0000"/>
                </a:solidFill>
              </a:rPr>
              <a:t>Red</a:t>
            </a:r>
            <a:r>
              <a:rPr lang="en-US" dirty="0"/>
              <a:t> curve: NLS prediction using only CA data</a:t>
            </a:r>
          </a:p>
          <a:p>
            <a:endParaRPr lang="en-US" dirty="0"/>
          </a:p>
        </p:txBody>
      </p:sp>
    </p:spTree>
    <p:extLst>
      <p:ext uri="{BB962C8B-B14F-4D97-AF65-F5344CB8AC3E}">
        <p14:creationId xmlns:p14="http://schemas.microsoft.com/office/powerpoint/2010/main" val="22108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ACEC-9022-4669-8BED-8DBB900DD66F}"/>
              </a:ext>
            </a:extLst>
          </p:cNvPr>
          <p:cNvSpPr>
            <a:spLocks noGrp="1"/>
          </p:cNvSpPr>
          <p:nvPr>
            <p:ph type="title"/>
          </p:nvPr>
        </p:nvSpPr>
        <p:spPr>
          <a:xfrm>
            <a:off x="838200" y="365126"/>
            <a:ext cx="10515600" cy="1018871"/>
          </a:xfrm>
        </p:spPr>
        <p:txBody>
          <a:bodyPr>
            <a:normAutofit fontScale="90000"/>
          </a:bodyPr>
          <a:lstStyle/>
          <a:p>
            <a:pPr algn="ctr"/>
            <a:r>
              <a:rPr lang="en-US" dirty="0"/>
              <a:t>Nonlinear Mixed-Effects Model</a:t>
            </a:r>
            <a:br>
              <a:rPr lang="en-US" dirty="0"/>
            </a:br>
            <a:r>
              <a:rPr lang="en-US" sz="4400" dirty="0"/>
              <a:t>Mean Absolute Percent Error </a:t>
            </a:r>
            <a:endParaRPr lang="en-US" dirty="0"/>
          </a:p>
        </p:txBody>
      </p:sp>
      <p:sp>
        <p:nvSpPr>
          <p:cNvPr id="3" name="Content Placeholder 2">
            <a:extLst>
              <a:ext uri="{FF2B5EF4-FFF2-40B4-BE49-F238E27FC236}">
                <a16:creationId xmlns:a16="http://schemas.microsoft.com/office/drawing/2014/main" id="{4D12FFA4-206B-474D-9805-F5D565FBDBE0}"/>
              </a:ext>
            </a:extLst>
          </p:cNvPr>
          <p:cNvSpPr>
            <a:spLocks noGrp="1"/>
          </p:cNvSpPr>
          <p:nvPr>
            <p:ph idx="1"/>
          </p:nvPr>
        </p:nvSpPr>
        <p:spPr>
          <a:xfrm>
            <a:off x="599607" y="1888531"/>
            <a:ext cx="10754193" cy="380597"/>
          </a:xfrm>
        </p:spPr>
        <p:txBody>
          <a:bodyPr>
            <a:normAutofit fontScale="92500" lnSpcReduction="10000"/>
          </a:bodyPr>
          <a:lstStyle/>
          <a:p>
            <a:pPr marL="0" indent="0">
              <a:buNone/>
            </a:pPr>
            <a:r>
              <a:rPr lang="en-US" sz="2400" dirty="0"/>
              <a:t>MAPE = 100*mean(abs(Rate - prd3)/(Rate)))</a:t>
            </a:r>
          </a:p>
          <a:p>
            <a:endParaRPr lang="en-US" dirty="0"/>
          </a:p>
          <a:p>
            <a:pPr marL="0" indent="0">
              <a:buNone/>
            </a:pPr>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185DF12D-7E71-4F4A-8DF4-3DE27A75C281}"/>
              </a:ext>
            </a:extLst>
          </p:cNvPr>
          <p:cNvGraphicFramePr>
            <a:graphicFrameLocks noGrp="1"/>
          </p:cNvGraphicFramePr>
          <p:nvPr/>
        </p:nvGraphicFramePr>
        <p:xfrm>
          <a:off x="708494" y="2773662"/>
          <a:ext cx="10174365" cy="3457575"/>
        </p:xfrm>
        <a:graphic>
          <a:graphicData uri="http://schemas.openxmlformats.org/drawingml/2006/table">
            <a:tbl>
              <a:tblPr/>
              <a:tblGrid>
                <a:gridCol w="7030356">
                  <a:extLst>
                    <a:ext uri="{9D8B030D-6E8A-4147-A177-3AD203B41FA5}">
                      <a16:colId xmlns:a16="http://schemas.microsoft.com/office/drawing/2014/main" val="2308801914"/>
                    </a:ext>
                  </a:extLst>
                </a:gridCol>
                <a:gridCol w="1048003">
                  <a:extLst>
                    <a:ext uri="{9D8B030D-6E8A-4147-A177-3AD203B41FA5}">
                      <a16:colId xmlns:a16="http://schemas.microsoft.com/office/drawing/2014/main" val="2910568733"/>
                    </a:ext>
                  </a:extLst>
                </a:gridCol>
                <a:gridCol w="1048003">
                  <a:extLst>
                    <a:ext uri="{9D8B030D-6E8A-4147-A177-3AD203B41FA5}">
                      <a16:colId xmlns:a16="http://schemas.microsoft.com/office/drawing/2014/main" val="1126650506"/>
                    </a:ext>
                  </a:extLst>
                </a:gridCol>
                <a:gridCol w="1048003">
                  <a:extLst>
                    <a:ext uri="{9D8B030D-6E8A-4147-A177-3AD203B41FA5}">
                      <a16:colId xmlns:a16="http://schemas.microsoft.com/office/drawing/2014/main" val="2302364464"/>
                    </a:ext>
                  </a:extLst>
                </a:gridCol>
              </a:tblGrid>
              <a:tr h="188015">
                <a:tc>
                  <a:txBody>
                    <a:bodyPr/>
                    <a:lstStyle/>
                    <a:p>
                      <a:pPr algn="l" fontAlgn="b"/>
                      <a:r>
                        <a:rPr lang="en-US" sz="2000" b="0" i="0" u="none" strike="noStrike" dirty="0">
                          <a:solidFill>
                            <a:srgbClr val="000000"/>
                          </a:solidFill>
                          <a:effectLst/>
                          <a:latin typeface="Calibri" panose="020F0502020204030204" pitchFamily="34" charset="0"/>
                        </a:rPr>
                        <a:t>Cause of Death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Training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COVID-19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118517"/>
                  </a:ext>
                </a:extLst>
              </a:tr>
              <a:tr h="188015">
                <a:tc>
                  <a:txBody>
                    <a:bodyPr/>
                    <a:lstStyle/>
                    <a:p>
                      <a:pPr algn="l" fontAlgn="b"/>
                      <a:r>
                        <a:rPr lang="en-US" sz="2000" b="0" i="0" u="none" strike="noStrike" dirty="0">
                          <a:solidFill>
                            <a:srgbClr val="000000"/>
                          </a:solidFill>
                          <a:effectLst/>
                          <a:latin typeface="Calibri" panose="020F0502020204030204" pitchFamily="34" charset="0"/>
                        </a:rPr>
                        <a:t>Alzheimer disease (G30)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7365850"/>
                  </a:ext>
                </a:extLst>
              </a:tr>
              <a:tr h="188015">
                <a:tc>
                  <a:txBody>
                    <a:bodyPr/>
                    <a:lstStyle/>
                    <a:p>
                      <a:pPr algn="l" fontAlgn="b"/>
                      <a:r>
                        <a:rPr lang="en-US" sz="2000" b="0" i="0" u="none" strike="noStrike" dirty="0">
                          <a:solidFill>
                            <a:srgbClr val="000000"/>
                          </a:solidFill>
                          <a:effectLst/>
                          <a:latin typeface="Calibri" panose="020F0502020204030204" pitchFamily="34" charset="0"/>
                        </a:rPr>
                        <a:t>COVID-19 (U07.1)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7.38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271954"/>
                  </a:ext>
                </a:extLst>
              </a:tr>
              <a:tr h="188015">
                <a:tc>
                  <a:txBody>
                    <a:bodyPr/>
                    <a:lstStyle/>
                    <a:p>
                      <a:pPr algn="l" fontAlgn="b"/>
                      <a:r>
                        <a:rPr lang="en-US" sz="2000" b="0" i="0" u="none" strike="noStrike" dirty="0">
                          <a:solidFill>
                            <a:srgbClr val="000000"/>
                          </a:solidFill>
                          <a:effectLst/>
                          <a:latin typeface="Calibri" panose="020F0502020204030204" pitchFamily="34" charset="0"/>
                        </a:rPr>
                        <a:t>Cerebrovascular diseases (I60-I69)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705241"/>
                  </a:ext>
                </a:extLst>
              </a:tr>
              <a:tr h="188015">
                <a:tc>
                  <a:txBody>
                    <a:bodyPr/>
                    <a:lstStyle/>
                    <a:p>
                      <a:pPr algn="l" fontAlgn="b"/>
                      <a:r>
                        <a:rPr lang="en-US" sz="2000" b="0" i="0" u="none" strike="noStrike" dirty="0">
                          <a:solidFill>
                            <a:srgbClr val="000000"/>
                          </a:solidFill>
                          <a:effectLst/>
                          <a:latin typeface="Calibri" panose="020F0502020204030204" pitchFamily="34" charset="0"/>
                        </a:rPr>
                        <a:t>Chronic lower respiratory diseases (J40-J47)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840898"/>
                  </a:ext>
                </a:extLst>
              </a:tr>
              <a:tr h="188015">
                <a:tc>
                  <a:txBody>
                    <a:bodyPr/>
                    <a:lstStyle/>
                    <a:p>
                      <a:pPr algn="l" fontAlgn="b"/>
                      <a:r>
                        <a:rPr lang="en-US" sz="2000" b="0" i="0" u="none" strike="noStrike" dirty="0">
                          <a:solidFill>
                            <a:srgbClr val="000000"/>
                          </a:solidFill>
                          <a:effectLst/>
                          <a:latin typeface="Calibri" panose="020F0502020204030204" pitchFamily="34" charset="0"/>
                        </a:rPr>
                        <a:t>Diabetes mellitus (E10-E14)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624875"/>
                  </a:ext>
                </a:extLst>
              </a:tr>
              <a:tr h="188015">
                <a:tc>
                  <a:txBody>
                    <a:bodyPr/>
                    <a:lstStyle/>
                    <a:p>
                      <a:pPr algn="l" fontAlgn="b"/>
                      <a:r>
                        <a:rPr lang="en-US" sz="2000" b="0" i="0" u="none" strike="noStrike" dirty="0">
                          <a:solidFill>
                            <a:srgbClr val="000000"/>
                          </a:solidFill>
                          <a:effectLst/>
                          <a:latin typeface="Calibri" panose="020F0502020204030204" pitchFamily="34" charset="0"/>
                        </a:rPr>
                        <a:t>Diseases of heart (I00-I09,I11,I13,I20-I51)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15.66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39.57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532897"/>
                  </a:ext>
                </a:extLst>
              </a:tr>
              <a:tr h="188015">
                <a:tc>
                  <a:txBody>
                    <a:bodyPr/>
                    <a:lstStyle/>
                    <a:p>
                      <a:pPr algn="l" fontAlgn="b"/>
                      <a:r>
                        <a:rPr lang="en-US" sz="2000" b="0" i="0" u="none" strike="noStrike" dirty="0">
                          <a:solidFill>
                            <a:srgbClr val="000000"/>
                          </a:solidFill>
                          <a:effectLst/>
                          <a:latin typeface="Calibri" panose="020F0502020204030204" pitchFamily="34" charset="0"/>
                        </a:rPr>
                        <a:t>Influenza and pneumonia (J09-J18)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188701"/>
                  </a:ext>
                </a:extLst>
              </a:tr>
              <a:tr h="188015">
                <a:tc>
                  <a:txBody>
                    <a:bodyPr/>
                    <a:lstStyle/>
                    <a:p>
                      <a:pPr algn="l" fontAlgn="b"/>
                      <a:r>
                        <a:rPr lang="en-US" sz="2000" b="0" i="0" u="none" strike="noStrike" dirty="0">
                          <a:solidFill>
                            <a:srgbClr val="000000"/>
                          </a:solidFill>
                          <a:effectLst/>
                          <a:latin typeface="Calibri" panose="020F0502020204030204" pitchFamily="34" charset="0"/>
                        </a:rPr>
                        <a:t>Malignant neoplasms (C00-C97)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7.66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185475"/>
                  </a:ext>
                </a:extLst>
              </a:tr>
              <a:tr h="188015">
                <a:tc>
                  <a:txBody>
                    <a:bodyPr/>
                    <a:lstStyle/>
                    <a:p>
                      <a:pPr algn="l" fontAlgn="b"/>
                      <a:r>
                        <a:rPr lang="en-US" sz="2000" b="0" i="0" u="none" strike="noStrike" dirty="0">
                          <a:solidFill>
                            <a:srgbClr val="000000"/>
                          </a:solidFill>
                          <a:effectLst/>
                          <a:latin typeface="Calibri" panose="020F0502020204030204" pitchFamily="34" charset="0"/>
                        </a:rPr>
                        <a:t>Other diseases of respiratory system (J00-J06,J30- J39,J67,J70-J98)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3982044"/>
                  </a:ext>
                </a:extLst>
              </a:tr>
              <a:tr h="188015">
                <a:tc>
                  <a:txBody>
                    <a:bodyPr/>
                    <a:lstStyle/>
                    <a:p>
                      <a:pPr algn="l" fontAlgn="b"/>
                      <a:r>
                        <a:rPr lang="en-US" sz="2000" b="0" i="0" u="none" strike="noStrike">
                          <a:solidFill>
                            <a:srgbClr val="000000"/>
                          </a:solidFill>
                          <a:effectLst/>
                          <a:latin typeface="Calibri" panose="020F0502020204030204" pitchFamily="34" charset="0"/>
                        </a:rPr>
                        <a:t>Other_rev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Inf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533105"/>
                  </a:ext>
                </a:extLst>
              </a:tr>
            </a:tbl>
          </a:graphicData>
        </a:graphic>
      </p:graphicFrame>
    </p:spTree>
    <p:extLst>
      <p:ext uri="{BB962C8B-B14F-4D97-AF65-F5344CB8AC3E}">
        <p14:creationId xmlns:p14="http://schemas.microsoft.com/office/powerpoint/2010/main" val="3373492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ACEC-9022-4669-8BED-8DBB900DD66F}"/>
              </a:ext>
            </a:extLst>
          </p:cNvPr>
          <p:cNvSpPr>
            <a:spLocks noGrp="1"/>
          </p:cNvSpPr>
          <p:nvPr>
            <p:ph type="title"/>
          </p:nvPr>
        </p:nvSpPr>
        <p:spPr>
          <a:xfrm>
            <a:off x="838200" y="365126"/>
            <a:ext cx="10515600" cy="1193951"/>
          </a:xfrm>
        </p:spPr>
        <p:txBody>
          <a:bodyPr>
            <a:normAutofit fontScale="90000"/>
          </a:bodyPr>
          <a:lstStyle/>
          <a:p>
            <a:pPr algn="ctr"/>
            <a:r>
              <a:rPr lang="en-US" dirty="0"/>
              <a:t>Nonlinear Mixed-Effects Model</a:t>
            </a:r>
            <a:br>
              <a:rPr lang="en-US" dirty="0"/>
            </a:br>
            <a:r>
              <a:rPr lang="en-US" sz="4400" dirty="0"/>
              <a:t>Predicted Death</a:t>
            </a:r>
            <a:endParaRPr lang="en-US" dirty="0"/>
          </a:p>
        </p:txBody>
      </p:sp>
      <p:sp>
        <p:nvSpPr>
          <p:cNvPr id="3" name="Content Placeholder 2">
            <a:extLst>
              <a:ext uri="{FF2B5EF4-FFF2-40B4-BE49-F238E27FC236}">
                <a16:creationId xmlns:a16="http://schemas.microsoft.com/office/drawing/2014/main" id="{4D12FFA4-206B-474D-9805-F5D565FBDBE0}"/>
              </a:ext>
            </a:extLst>
          </p:cNvPr>
          <p:cNvSpPr>
            <a:spLocks noGrp="1"/>
          </p:cNvSpPr>
          <p:nvPr>
            <p:ph idx="1"/>
          </p:nvPr>
        </p:nvSpPr>
        <p:spPr>
          <a:xfrm>
            <a:off x="599607" y="1753620"/>
            <a:ext cx="10754193" cy="825499"/>
          </a:xfrm>
        </p:spPr>
        <p:txBody>
          <a:bodyPr>
            <a:normAutofit lnSpcReduction="10000"/>
          </a:bodyPr>
          <a:lstStyle/>
          <a:p>
            <a:pPr marL="0" indent="0">
              <a:buNone/>
            </a:pPr>
            <a:r>
              <a:rPr lang="en-US" sz="2400" dirty="0" err="1"/>
              <a:t>Deaths_prd</a:t>
            </a:r>
            <a:r>
              <a:rPr lang="en-US" sz="2400" dirty="0"/>
              <a:t> := prd3*</a:t>
            </a:r>
            <a:r>
              <a:rPr lang="en-US" sz="2400" dirty="0" err="1"/>
              <a:t>daysmonth</a:t>
            </a:r>
            <a:r>
              <a:rPr lang="en-US" sz="2400" dirty="0"/>
              <a:t>*Population*10^(-5)</a:t>
            </a:r>
          </a:p>
          <a:p>
            <a:pPr marL="0" indent="0">
              <a:buNone/>
            </a:pPr>
            <a:r>
              <a:rPr lang="en-US" sz="2400" dirty="0"/>
              <a:t>Excess Death (% predicted) = 100*sum(Deaths - </a:t>
            </a:r>
            <a:r>
              <a:rPr lang="en-US" sz="2400" dirty="0" err="1"/>
              <a:t>Deaths_prd</a:t>
            </a:r>
            <a:r>
              <a:rPr lang="en-US" sz="2400" dirty="0"/>
              <a:t>)/sum(</a:t>
            </a:r>
            <a:r>
              <a:rPr lang="en-US" sz="2400" dirty="0" err="1"/>
              <a:t>Deaths_prd</a:t>
            </a:r>
            <a:r>
              <a:rPr lang="en-US" sz="2400" dirty="0"/>
              <a:t>) </a:t>
            </a:r>
          </a:p>
          <a:p>
            <a:endParaRPr lang="en-US" dirty="0"/>
          </a:p>
          <a:p>
            <a:pPr marL="0" indent="0">
              <a:buNone/>
            </a:pPr>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185DF12D-7E71-4F4A-8DF4-3DE27A75C281}"/>
              </a:ext>
            </a:extLst>
          </p:cNvPr>
          <p:cNvGraphicFramePr>
            <a:graphicFrameLocks noGrp="1"/>
          </p:cNvGraphicFramePr>
          <p:nvPr/>
        </p:nvGraphicFramePr>
        <p:xfrm>
          <a:off x="708494" y="2773662"/>
          <a:ext cx="10174365" cy="3457575"/>
        </p:xfrm>
        <a:graphic>
          <a:graphicData uri="http://schemas.openxmlformats.org/drawingml/2006/table">
            <a:tbl>
              <a:tblPr/>
              <a:tblGrid>
                <a:gridCol w="7030356">
                  <a:extLst>
                    <a:ext uri="{9D8B030D-6E8A-4147-A177-3AD203B41FA5}">
                      <a16:colId xmlns:a16="http://schemas.microsoft.com/office/drawing/2014/main" val="2308801914"/>
                    </a:ext>
                  </a:extLst>
                </a:gridCol>
                <a:gridCol w="1048003">
                  <a:extLst>
                    <a:ext uri="{9D8B030D-6E8A-4147-A177-3AD203B41FA5}">
                      <a16:colId xmlns:a16="http://schemas.microsoft.com/office/drawing/2014/main" val="2910568733"/>
                    </a:ext>
                  </a:extLst>
                </a:gridCol>
                <a:gridCol w="1048003">
                  <a:extLst>
                    <a:ext uri="{9D8B030D-6E8A-4147-A177-3AD203B41FA5}">
                      <a16:colId xmlns:a16="http://schemas.microsoft.com/office/drawing/2014/main" val="1126650506"/>
                    </a:ext>
                  </a:extLst>
                </a:gridCol>
                <a:gridCol w="1048003">
                  <a:extLst>
                    <a:ext uri="{9D8B030D-6E8A-4147-A177-3AD203B41FA5}">
                      <a16:colId xmlns:a16="http://schemas.microsoft.com/office/drawing/2014/main" val="2302364464"/>
                    </a:ext>
                  </a:extLst>
                </a:gridCol>
              </a:tblGrid>
              <a:tr h="188015">
                <a:tc>
                  <a:txBody>
                    <a:bodyPr/>
                    <a:lstStyle/>
                    <a:p>
                      <a:pPr algn="l" fontAlgn="b"/>
                      <a:r>
                        <a:rPr lang="en-US" sz="2000" b="0" i="0" u="none" strike="noStrike" dirty="0">
                          <a:solidFill>
                            <a:srgbClr val="000000"/>
                          </a:solidFill>
                          <a:effectLst/>
                          <a:latin typeface="Calibri" panose="020F0502020204030204" pitchFamily="34" charset="0"/>
                        </a:rPr>
                        <a:t>Cause of Death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Training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COVID-19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118517"/>
                  </a:ext>
                </a:extLst>
              </a:tr>
              <a:tr h="188015">
                <a:tc>
                  <a:txBody>
                    <a:bodyPr/>
                    <a:lstStyle/>
                    <a:p>
                      <a:pPr algn="l" fontAlgn="b"/>
                      <a:r>
                        <a:rPr lang="en-US" sz="2000" b="0" i="0" u="none" strike="noStrike" dirty="0">
                          <a:solidFill>
                            <a:srgbClr val="000000"/>
                          </a:solidFill>
                          <a:effectLst/>
                          <a:latin typeface="Calibri" panose="020F0502020204030204" pitchFamily="34" charset="0"/>
                        </a:rPr>
                        <a:t>Alzheimer disease (G30)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7365850"/>
                  </a:ext>
                </a:extLst>
              </a:tr>
              <a:tr h="188015">
                <a:tc>
                  <a:txBody>
                    <a:bodyPr/>
                    <a:lstStyle/>
                    <a:p>
                      <a:pPr algn="l" fontAlgn="b"/>
                      <a:r>
                        <a:rPr lang="en-US" sz="2000" b="0" i="0" u="none" strike="noStrike" dirty="0">
                          <a:solidFill>
                            <a:srgbClr val="000000"/>
                          </a:solidFill>
                          <a:effectLst/>
                          <a:latin typeface="Calibri" panose="020F0502020204030204" pitchFamily="34" charset="0"/>
                        </a:rPr>
                        <a:t>COVID-19 (U07.1)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7.38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271954"/>
                  </a:ext>
                </a:extLst>
              </a:tr>
              <a:tr h="188015">
                <a:tc>
                  <a:txBody>
                    <a:bodyPr/>
                    <a:lstStyle/>
                    <a:p>
                      <a:pPr algn="l" fontAlgn="b"/>
                      <a:r>
                        <a:rPr lang="en-US" sz="2000" b="0" i="0" u="none" strike="noStrike" dirty="0">
                          <a:solidFill>
                            <a:srgbClr val="000000"/>
                          </a:solidFill>
                          <a:effectLst/>
                          <a:latin typeface="Calibri" panose="020F0502020204030204" pitchFamily="34" charset="0"/>
                        </a:rPr>
                        <a:t>Cerebrovascular diseases (I60-I69)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705241"/>
                  </a:ext>
                </a:extLst>
              </a:tr>
              <a:tr h="188015">
                <a:tc>
                  <a:txBody>
                    <a:bodyPr/>
                    <a:lstStyle/>
                    <a:p>
                      <a:pPr algn="l" fontAlgn="b"/>
                      <a:r>
                        <a:rPr lang="en-US" sz="2000" b="0" i="0" u="none" strike="noStrike" dirty="0">
                          <a:solidFill>
                            <a:srgbClr val="000000"/>
                          </a:solidFill>
                          <a:effectLst/>
                          <a:latin typeface="Calibri" panose="020F0502020204030204" pitchFamily="34" charset="0"/>
                        </a:rPr>
                        <a:t>Chronic lower respiratory diseases (J40-J47)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5.85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840898"/>
                  </a:ext>
                </a:extLst>
              </a:tr>
              <a:tr h="188015">
                <a:tc>
                  <a:txBody>
                    <a:bodyPr/>
                    <a:lstStyle/>
                    <a:p>
                      <a:pPr algn="l" fontAlgn="b"/>
                      <a:r>
                        <a:rPr lang="en-US" sz="2000" b="0" i="0" u="none" strike="noStrike" dirty="0">
                          <a:solidFill>
                            <a:srgbClr val="000000"/>
                          </a:solidFill>
                          <a:effectLst/>
                          <a:latin typeface="Calibri" panose="020F0502020204030204" pitchFamily="34" charset="0"/>
                        </a:rPr>
                        <a:t>Diabetes mellitus (E10-E14)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6.20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624875"/>
                  </a:ext>
                </a:extLst>
              </a:tr>
              <a:tr h="188015">
                <a:tc>
                  <a:txBody>
                    <a:bodyPr/>
                    <a:lstStyle/>
                    <a:p>
                      <a:pPr algn="l" fontAlgn="b"/>
                      <a:r>
                        <a:rPr lang="en-US" sz="2000" b="0" i="0" u="none" strike="noStrike" dirty="0">
                          <a:solidFill>
                            <a:srgbClr val="000000"/>
                          </a:solidFill>
                          <a:effectLst/>
                          <a:latin typeface="Calibri" panose="020F0502020204030204" pitchFamily="34" charset="0"/>
                        </a:rPr>
                        <a:t>Diseases of heart (I00-I09,I11,I13,I20-I51)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15.66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39.57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532897"/>
                  </a:ext>
                </a:extLst>
              </a:tr>
              <a:tr h="188015">
                <a:tc>
                  <a:txBody>
                    <a:bodyPr/>
                    <a:lstStyle/>
                    <a:p>
                      <a:pPr algn="l" fontAlgn="b"/>
                      <a:r>
                        <a:rPr lang="en-US" sz="2000" b="0" i="0" u="none" strike="noStrike" dirty="0">
                          <a:solidFill>
                            <a:srgbClr val="000000"/>
                          </a:solidFill>
                          <a:effectLst/>
                          <a:latin typeface="Calibri" panose="020F0502020204030204" pitchFamily="34" charset="0"/>
                        </a:rPr>
                        <a:t>Influenza and pneumonia (J09-J18)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188701"/>
                  </a:ext>
                </a:extLst>
              </a:tr>
              <a:tr h="188015">
                <a:tc>
                  <a:txBody>
                    <a:bodyPr/>
                    <a:lstStyle/>
                    <a:p>
                      <a:pPr algn="l" fontAlgn="b"/>
                      <a:r>
                        <a:rPr lang="en-US" sz="2000" b="0" i="0" u="none" strike="noStrike" dirty="0">
                          <a:solidFill>
                            <a:srgbClr val="000000"/>
                          </a:solidFill>
                          <a:effectLst/>
                          <a:latin typeface="Calibri" panose="020F0502020204030204" pitchFamily="34" charset="0"/>
                        </a:rPr>
                        <a:t>Malignant neoplasms (C00-C97)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7.66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185475"/>
                  </a:ext>
                </a:extLst>
              </a:tr>
              <a:tr h="188015">
                <a:tc>
                  <a:txBody>
                    <a:bodyPr/>
                    <a:lstStyle/>
                    <a:p>
                      <a:pPr algn="l" fontAlgn="b"/>
                      <a:r>
                        <a:rPr lang="en-US" sz="2000" b="0" i="0" u="none" strike="noStrike" dirty="0">
                          <a:solidFill>
                            <a:srgbClr val="000000"/>
                          </a:solidFill>
                          <a:effectLst/>
                          <a:latin typeface="Calibri" panose="020F0502020204030204" pitchFamily="34" charset="0"/>
                        </a:rPr>
                        <a:t>Other diseases of respiratory system (J00-J06,J30- J39,J67,J70-J98)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28.05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3982044"/>
                  </a:ext>
                </a:extLst>
              </a:tr>
              <a:tr h="188015">
                <a:tc>
                  <a:txBody>
                    <a:bodyPr/>
                    <a:lstStyle/>
                    <a:p>
                      <a:pPr algn="l" fontAlgn="b"/>
                      <a:r>
                        <a:rPr lang="en-US" sz="2000" b="0" i="0" u="none" strike="noStrike">
                          <a:solidFill>
                            <a:srgbClr val="000000"/>
                          </a:solidFill>
                          <a:effectLst/>
                          <a:latin typeface="Calibri" panose="020F0502020204030204" pitchFamily="34" charset="0"/>
                        </a:rPr>
                        <a:t>Other_rev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Inf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533105"/>
                  </a:ext>
                </a:extLst>
              </a:tr>
            </a:tbl>
          </a:graphicData>
        </a:graphic>
      </p:graphicFrame>
    </p:spTree>
    <p:extLst>
      <p:ext uri="{BB962C8B-B14F-4D97-AF65-F5344CB8AC3E}">
        <p14:creationId xmlns:p14="http://schemas.microsoft.com/office/powerpoint/2010/main" val="264594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3EE7CBC-8528-412A-8396-5BEB3FBC987B}"/>
              </a:ext>
            </a:extLst>
          </p:cNvPr>
          <p:cNvGraphicFramePr>
            <a:graphicFrameLocks noGrp="1"/>
          </p:cNvGraphicFramePr>
          <p:nvPr>
            <p:extLst>
              <p:ext uri="{D42A27DB-BD31-4B8C-83A1-F6EECF244321}">
                <p14:modId xmlns:p14="http://schemas.microsoft.com/office/powerpoint/2010/main" val="4232682088"/>
              </p:ext>
            </p:extLst>
          </p:nvPr>
        </p:nvGraphicFramePr>
        <p:xfrm>
          <a:off x="584615" y="569626"/>
          <a:ext cx="11167673" cy="5967828"/>
        </p:xfrm>
        <a:graphic>
          <a:graphicData uri="http://schemas.openxmlformats.org/drawingml/2006/table">
            <a:tbl>
              <a:tblPr/>
              <a:tblGrid>
                <a:gridCol w="1219056">
                  <a:extLst>
                    <a:ext uri="{9D8B030D-6E8A-4147-A177-3AD203B41FA5}">
                      <a16:colId xmlns:a16="http://schemas.microsoft.com/office/drawing/2014/main" val="2687475727"/>
                    </a:ext>
                  </a:extLst>
                </a:gridCol>
                <a:gridCol w="910789">
                  <a:extLst>
                    <a:ext uri="{9D8B030D-6E8A-4147-A177-3AD203B41FA5}">
                      <a16:colId xmlns:a16="http://schemas.microsoft.com/office/drawing/2014/main" val="3268634834"/>
                    </a:ext>
                  </a:extLst>
                </a:gridCol>
                <a:gridCol w="1106960">
                  <a:extLst>
                    <a:ext uri="{9D8B030D-6E8A-4147-A177-3AD203B41FA5}">
                      <a16:colId xmlns:a16="http://schemas.microsoft.com/office/drawing/2014/main" val="3915361245"/>
                    </a:ext>
                  </a:extLst>
                </a:gridCol>
                <a:gridCol w="1103455">
                  <a:extLst>
                    <a:ext uri="{9D8B030D-6E8A-4147-A177-3AD203B41FA5}">
                      <a16:colId xmlns:a16="http://schemas.microsoft.com/office/drawing/2014/main" val="4155681277"/>
                    </a:ext>
                  </a:extLst>
                </a:gridCol>
                <a:gridCol w="1289117">
                  <a:extLst>
                    <a:ext uri="{9D8B030D-6E8A-4147-A177-3AD203B41FA5}">
                      <a16:colId xmlns:a16="http://schemas.microsoft.com/office/drawing/2014/main" val="1349957718"/>
                    </a:ext>
                  </a:extLst>
                </a:gridCol>
                <a:gridCol w="1292619">
                  <a:extLst>
                    <a:ext uri="{9D8B030D-6E8A-4147-A177-3AD203B41FA5}">
                      <a16:colId xmlns:a16="http://schemas.microsoft.com/office/drawing/2014/main" val="2544271012"/>
                    </a:ext>
                  </a:extLst>
                </a:gridCol>
                <a:gridCol w="998365">
                  <a:extLst>
                    <a:ext uri="{9D8B030D-6E8A-4147-A177-3AD203B41FA5}">
                      <a16:colId xmlns:a16="http://schemas.microsoft.com/office/drawing/2014/main" val="1103439157"/>
                    </a:ext>
                  </a:extLst>
                </a:gridCol>
                <a:gridCol w="952825">
                  <a:extLst>
                    <a:ext uri="{9D8B030D-6E8A-4147-A177-3AD203B41FA5}">
                      <a16:colId xmlns:a16="http://schemas.microsoft.com/office/drawing/2014/main" val="2841532825"/>
                    </a:ext>
                  </a:extLst>
                </a:gridCol>
                <a:gridCol w="1148995">
                  <a:extLst>
                    <a:ext uri="{9D8B030D-6E8A-4147-A177-3AD203B41FA5}">
                      <a16:colId xmlns:a16="http://schemas.microsoft.com/office/drawing/2014/main" val="3596636479"/>
                    </a:ext>
                  </a:extLst>
                </a:gridCol>
                <a:gridCol w="1145492">
                  <a:extLst>
                    <a:ext uri="{9D8B030D-6E8A-4147-A177-3AD203B41FA5}">
                      <a16:colId xmlns:a16="http://schemas.microsoft.com/office/drawing/2014/main" val="3846040861"/>
                    </a:ext>
                  </a:extLst>
                </a:gridCol>
              </a:tblGrid>
              <a:tr h="221276">
                <a:tc rowSpan="2">
                  <a:txBody>
                    <a:bodyPr/>
                    <a:lstStyle/>
                    <a:p>
                      <a:pPr algn="ctr" fontAlgn="t"/>
                      <a:r>
                        <a:rPr lang="en-US" sz="1400" b="0" i="0" u="none" strike="noStrike" dirty="0">
                          <a:solidFill>
                            <a:srgbClr val="000000"/>
                          </a:solidFill>
                          <a:effectLst/>
                          <a:latin typeface="Calibri" panose="020F0502020204030204" pitchFamily="34" charset="0"/>
                        </a:rPr>
                        <a:t>State</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9">
                  <a:txBody>
                    <a:bodyPr/>
                    <a:lstStyle/>
                    <a:p>
                      <a:pPr algn="ctr" fontAlgn="b"/>
                      <a:r>
                        <a:rPr lang="en-US" sz="1400" b="0" i="0" u="none" strike="noStrike" dirty="0">
                          <a:solidFill>
                            <a:srgbClr val="000000"/>
                          </a:solidFill>
                          <a:effectLst/>
                          <a:latin typeface="Calibri" panose="020F0502020204030204" pitchFamily="34" charset="0"/>
                        </a:rPr>
                        <a:t>Observed Death During the Testing Months (</a:t>
                      </a:r>
                      <a:r>
                        <a:rPr lang="en-US" sz="1400" dirty="0"/>
                        <a:t>2019/03/01 to 2020/02/28</a:t>
                      </a:r>
                      <a:r>
                        <a:rPr lang="en-US" sz="1400" b="0" i="0" u="none" strike="noStrike" dirty="0">
                          <a:solidFill>
                            <a:srgbClr val="000000"/>
                          </a:solidFill>
                          <a:effectLst/>
                          <a:latin typeface="Calibri" panose="020F0502020204030204" pitchFamily="34" charset="0"/>
                        </a:rPr>
                        <a:t>, % Predicted)</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2656027"/>
                  </a:ext>
                </a:extLst>
              </a:tr>
              <a:tr h="1229347">
                <a:tc vMerge="1">
                  <a:txBody>
                    <a:bodyPr/>
                    <a:lstStyle/>
                    <a:p>
                      <a:endParaRPr lang="en-US"/>
                    </a:p>
                  </a:txBody>
                  <a:tcPr/>
                </a:tc>
                <a:tc>
                  <a:txBody>
                    <a:bodyPr/>
                    <a:lstStyle/>
                    <a:p>
                      <a:pPr algn="l" fontAlgn="t"/>
                      <a:r>
                        <a:rPr lang="en-US" sz="1400" b="0" i="0" u="none" strike="noStrike">
                          <a:solidFill>
                            <a:srgbClr val="000000"/>
                          </a:solidFill>
                          <a:effectLst/>
                          <a:latin typeface="Calibri" panose="020F0502020204030204" pitchFamily="34" charset="0"/>
                        </a:rPr>
                        <a:t>Alzheimer disease (G30)</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Cerebrovascular diseases (I60-I69)</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Chronic lower respiratory diseases (J40-J47)</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Diabetes mellitus (E10-E14)</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Diseases of heart (I00-I09,I11,I13,I20-I51)</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Influenza and pneumonia (J09-J18)</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Malignant neoplasms (C00-C97)</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Other_rev</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Other diseases of respiratory system (J00-J06,J30- J39,J67,J70-J98)</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716924"/>
                  </a:ext>
                </a:extLst>
              </a:tr>
              <a:tr h="221276">
                <a:tc>
                  <a:txBody>
                    <a:bodyPr/>
                    <a:lstStyle/>
                    <a:p>
                      <a:pPr algn="l" fontAlgn="b"/>
                      <a:r>
                        <a:rPr lang="en-US" sz="1400" b="0" i="0" u="none" strike="noStrike" dirty="0">
                          <a:solidFill>
                            <a:srgbClr val="000000"/>
                          </a:solidFill>
                          <a:effectLst/>
                          <a:latin typeface="Calibri" panose="020F0502020204030204" pitchFamily="34" charset="0"/>
                        </a:rPr>
                        <a:t>Alabama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210588"/>
                  </a:ext>
                </a:extLst>
              </a:tr>
              <a:tr h="221276">
                <a:tc>
                  <a:txBody>
                    <a:bodyPr/>
                    <a:lstStyle/>
                    <a:p>
                      <a:pPr algn="l" fontAlgn="b"/>
                      <a:r>
                        <a:rPr lang="en-US" sz="1400" b="0" i="0" u="none" strike="noStrike">
                          <a:solidFill>
                            <a:srgbClr val="000000"/>
                          </a:solidFill>
                          <a:effectLst/>
                          <a:latin typeface="Calibri" panose="020F0502020204030204" pitchFamily="34" charset="0"/>
                        </a:rPr>
                        <a:t>Arizona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311182"/>
                  </a:ext>
                </a:extLst>
              </a:tr>
              <a:tr h="221276">
                <a:tc>
                  <a:txBody>
                    <a:bodyPr/>
                    <a:lstStyle/>
                    <a:p>
                      <a:pPr algn="l" fontAlgn="b"/>
                      <a:r>
                        <a:rPr lang="en-US" sz="1400" b="0" i="0" u="none" strike="noStrike" dirty="0">
                          <a:solidFill>
                            <a:srgbClr val="000000"/>
                          </a:solidFill>
                          <a:effectLst/>
                          <a:latin typeface="Calibri" panose="020F0502020204030204" pitchFamily="34" charset="0"/>
                        </a:rPr>
                        <a:t>California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78733"/>
                  </a:ext>
                </a:extLst>
              </a:tr>
              <a:tr h="221276">
                <a:tc>
                  <a:txBody>
                    <a:bodyPr/>
                    <a:lstStyle/>
                    <a:p>
                      <a:pPr algn="l" fontAlgn="b"/>
                      <a:r>
                        <a:rPr lang="en-US" sz="1400" b="0" i="0" u="none" strike="noStrike">
                          <a:solidFill>
                            <a:srgbClr val="000000"/>
                          </a:solidFill>
                          <a:effectLst/>
                          <a:latin typeface="Calibri" panose="020F0502020204030204" pitchFamily="34" charset="0"/>
                        </a:rPr>
                        <a:t>Florida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86851"/>
                  </a:ext>
                </a:extLst>
              </a:tr>
              <a:tr h="221276">
                <a:tc>
                  <a:txBody>
                    <a:bodyPr/>
                    <a:lstStyle/>
                    <a:p>
                      <a:pPr algn="l" fontAlgn="b"/>
                      <a:r>
                        <a:rPr lang="en-US" sz="1400" b="0" i="0" u="none" strike="noStrike">
                          <a:solidFill>
                            <a:srgbClr val="000000"/>
                          </a:solidFill>
                          <a:effectLst/>
                          <a:latin typeface="Calibri" panose="020F0502020204030204" pitchFamily="34" charset="0"/>
                        </a:rPr>
                        <a:t>Georgia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656984"/>
                  </a:ext>
                </a:extLst>
              </a:tr>
              <a:tr h="221276">
                <a:tc>
                  <a:txBody>
                    <a:bodyPr/>
                    <a:lstStyle/>
                    <a:p>
                      <a:pPr algn="l" fontAlgn="b"/>
                      <a:r>
                        <a:rPr lang="en-US" sz="1400" b="0" i="0" u="none" strike="noStrike">
                          <a:solidFill>
                            <a:srgbClr val="000000"/>
                          </a:solidFill>
                          <a:effectLst/>
                          <a:latin typeface="Calibri" panose="020F0502020204030204" pitchFamily="34" charset="0"/>
                        </a:rPr>
                        <a:t>Illinois</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032339"/>
                  </a:ext>
                </a:extLst>
              </a:tr>
              <a:tr h="221276">
                <a:tc>
                  <a:txBody>
                    <a:bodyPr/>
                    <a:lstStyle/>
                    <a:p>
                      <a:pPr algn="l" fontAlgn="b"/>
                      <a:r>
                        <a:rPr lang="en-US" sz="1400" b="0" i="0" u="none" strike="noStrike">
                          <a:solidFill>
                            <a:srgbClr val="000000"/>
                          </a:solidFill>
                          <a:effectLst/>
                          <a:latin typeface="Calibri" panose="020F0502020204030204" pitchFamily="34" charset="0"/>
                        </a:rPr>
                        <a:t>Indiana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487185"/>
                  </a:ext>
                </a:extLst>
              </a:tr>
              <a:tr h="221276">
                <a:tc>
                  <a:txBody>
                    <a:bodyPr/>
                    <a:lstStyle/>
                    <a:p>
                      <a:pPr algn="l" fontAlgn="b"/>
                      <a:r>
                        <a:rPr lang="en-US" sz="1400" b="0" i="0" u="none" strike="noStrike">
                          <a:solidFill>
                            <a:srgbClr val="000000"/>
                          </a:solidFill>
                          <a:effectLst/>
                          <a:latin typeface="Calibri" panose="020F0502020204030204" pitchFamily="34" charset="0"/>
                        </a:rPr>
                        <a:t>Maryland</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0500936"/>
                  </a:ext>
                </a:extLst>
              </a:tr>
              <a:tr h="221276">
                <a:tc>
                  <a:txBody>
                    <a:bodyPr/>
                    <a:lstStyle/>
                    <a:p>
                      <a:pPr algn="l" fontAlgn="b"/>
                      <a:r>
                        <a:rPr lang="en-US" sz="1400" b="0" i="0" u="none" strike="noStrike">
                          <a:solidFill>
                            <a:srgbClr val="000000"/>
                          </a:solidFill>
                          <a:effectLst/>
                          <a:latin typeface="Calibri" panose="020F0502020204030204" pitchFamily="34" charset="0"/>
                        </a:rPr>
                        <a:t>Michigan</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623375"/>
                  </a:ext>
                </a:extLst>
              </a:tr>
              <a:tr h="221276">
                <a:tc>
                  <a:txBody>
                    <a:bodyPr/>
                    <a:lstStyle/>
                    <a:p>
                      <a:pPr algn="l" fontAlgn="b"/>
                      <a:r>
                        <a:rPr lang="en-US" sz="1400" b="0" i="0" u="none" strike="noStrike">
                          <a:solidFill>
                            <a:srgbClr val="000000"/>
                          </a:solidFill>
                          <a:effectLst/>
                          <a:latin typeface="Calibri" panose="020F0502020204030204" pitchFamily="34" charset="0"/>
                        </a:rPr>
                        <a:t>Missouri</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4194646"/>
                  </a:ext>
                </a:extLst>
              </a:tr>
              <a:tr h="221276">
                <a:tc>
                  <a:txBody>
                    <a:bodyPr/>
                    <a:lstStyle/>
                    <a:p>
                      <a:pPr algn="l" fontAlgn="b"/>
                      <a:r>
                        <a:rPr lang="en-US" sz="1400" b="0" i="0" u="none" strike="noStrike">
                          <a:solidFill>
                            <a:srgbClr val="000000"/>
                          </a:solidFill>
                          <a:effectLst/>
                          <a:latin typeface="Calibri" panose="020F0502020204030204" pitchFamily="34" charset="0"/>
                        </a:rPr>
                        <a:t>New Jersey</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423053"/>
                  </a:ext>
                </a:extLst>
              </a:tr>
              <a:tr h="221276">
                <a:tc>
                  <a:txBody>
                    <a:bodyPr/>
                    <a:lstStyle/>
                    <a:p>
                      <a:pPr algn="l" fontAlgn="b"/>
                      <a:r>
                        <a:rPr lang="en-US" sz="1400" b="0" i="0" u="none" strike="noStrike">
                          <a:solidFill>
                            <a:srgbClr val="000000"/>
                          </a:solidFill>
                          <a:effectLst/>
                          <a:latin typeface="Calibri" panose="020F0502020204030204" pitchFamily="34" charset="0"/>
                        </a:rPr>
                        <a:t>New York</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099136"/>
                  </a:ext>
                </a:extLst>
              </a:tr>
              <a:tr h="221276">
                <a:tc>
                  <a:txBody>
                    <a:bodyPr/>
                    <a:lstStyle/>
                    <a:p>
                      <a:pPr algn="l" fontAlgn="b"/>
                      <a:r>
                        <a:rPr lang="en-US" sz="1400" b="0" i="0" u="none" strike="noStrike">
                          <a:solidFill>
                            <a:srgbClr val="000000"/>
                          </a:solidFill>
                          <a:effectLst/>
                          <a:latin typeface="Calibri" panose="020F0502020204030204" pitchFamily="34" charset="0"/>
                        </a:rPr>
                        <a:t>North Carolina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032767"/>
                  </a:ext>
                </a:extLst>
              </a:tr>
              <a:tr h="221276">
                <a:tc>
                  <a:txBody>
                    <a:bodyPr/>
                    <a:lstStyle/>
                    <a:p>
                      <a:pPr algn="l" fontAlgn="b"/>
                      <a:r>
                        <a:rPr lang="en-US" sz="1400" b="0" i="0" u="none" strike="noStrike">
                          <a:solidFill>
                            <a:srgbClr val="000000"/>
                          </a:solidFill>
                          <a:effectLst/>
                          <a:latin typeface="Calibri" panose="020F0502020204030204" pitchFamily="34" charset="0"/>
                        </a:rPr>
                        <a:t>Ohio</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364367"/>
                  </a:ext>
                </a:extLst>
              </a:tr>
              <a:tr h="221276">
                <a:tc>
                  <a:txBody>
                    <a:bodyPr/>
                    <a:lstStyle/>
                    <a:p>
                      <a:pPr algn="l" fontAlgn="b"/>
                      <a:r>
                        <a:rPr lang="en-US" sz="1400" b="0" i="0" u="none" strike="noStrike">
                          <a:solidFill>
                            <a:srgbClr val="000000"/>
                          </a:solidFill>
                          <a:effectLst/>
                          <a:latin typeface="Calibri" panose="020F0502020204030204" pitchFamily="34" charset="0"/>
                        </a:rPr>
                        <a:t>Pennsylvania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825449"/>
                  </a:ext>
                </a:extLst>
              </a:tr>
              <a:tr h="221276">
                <a:tc>
                  <a:txBody>
                    <a:bodyPr/>
                    <a:lstStyle/>
                    <a:p>
                      <a:pPr algn="l" fontAlgn="b"/>
                      <a:r>
                        <a:rPr lang="en-US" sz="1400" b="0" i="0" u="none" strike="noStrike">
                          <a:solidFill>
                            <a:srgbClr val="000000"/>
                          </a:solidFill>
                          <a:effectLst/>
                          <a:latin typeface="Calibri" panose="020F0502020204030204" pitchFamily="34" charset="0"/>
                        </a:rPr>
                        <a:t>South Carolina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602410"/>
                  </a:ext>
                </a:extLst>
              </a:tr>
              <a:tr h="221276">
                <a:tc>
                  <a:txBody>
                    <a:bodyPr/>
                    <a:lstStyle/>
                    <a:p>
                      <a:pPr algn="l" fontAlgn="b"/>
                      <a:r>
                        <a:rPr lang="en-US" sz="1400" b="0" i="0" u="none" strike="noStrike">
                          <a:solidFill>
                            <a:srgbClr val="000000"/>
                          </a:solidFill>
                          <a:effectLst/>
                          <a:latin typeface="Calibri" panose="020F0502020204030204" pitchFamily="34" charset="0"/>
                        </a:rPr>
                        <a:t>Tennessee</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099078"/>
                  </a:ext>
                </a:extLst>
              </a:tr>
              <a:tr h="221276">
                <a:tc>
                  <a:txBody>
                    <a:bodyPr/>
                    <a:lstStyle/>
                    <a:p>
                      <a:pPr algn="l" fontAlgn="b"/>
                      <a:r>
                        <a:rPr lang="en-US" sz="1400" b="0" i="0" u="none" strike="noStrike">
                          <a:solidFill>
                            <a:srgbClr val="000000"/>
                          </a:solidFill>
                          <a:effectLst/>
                          <a:latin typeface="Calibri" panose="020F0502020204030204" pitchFamily="34" charset="0"/>
                        </a:rPr>
                        <a:t>Texas</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4188522"/>
                  </a:ext>
                </a:extLst>
              </a:tr>
              <a:tr h="221276">
                <a:tc>
                  <a:txBody>
                    <a:bodyPr/>
                    <a:lstStyle/>
                    <a:p>
                      <a:pPr algn="l" fontAlgn="b"/>
                      <a:r>
                        <a:rPr lang="en-US" sz="1400" b="0" i="0" u="none" strike="noStrike">
                          <a:solidFill>
                            <a:srgbClr val="000000"/>
                          </a:solidFill>
                          <a:effectLst/>
                          <a:latin typeface="Calibri" panose="020F0502020204030204" pitchFamily="34" charset="0"/>
                        </a:rPr>
                        <a:t>Virginia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99642"/>
                  </a:ext>
                </a:extLst>
              </a:tr>
              <a:tr h="221276">
                <a:tc>
                  <a:txBody>
                    <a:bodyPr/>
                    <a:lstStyle/>
                    <a:p>
                      <a:pPr algn="l" fontAlgn="b"/>
                      <a:r>
                        <a:rPr lang="en-US" sz="1400" b="0" i="0" u="none" strike="noStrike">
                          <a:solidFill>
                            <a:srgbClr val="000000"/>
                          </a:solidFill>
                          <a:effectLst/>
                          <a:latin typeface="Calibri" panose="020F0502020204030204" pitchFamily="34" charset="0"/>
                        </a:rPr>
                        <a:t>Washington</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128170"/>
                  </a:ext>
                </a:extLst>
              </a:tr>
            </a:tbl>
          </a:graphicData>
        </a:graphic>
      </p:graphicFrame>
    </p:spTree>
    <p:extLst>
      <p:ext uri="{BB962C8B-B14F-4D97-AF65-F5344CB8AC3E}">
        <p14:creationId xmlns:p14="http://schemas.microsoft.com/office/powerpoint/2010/main" val="426718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9F179-B9B1-1A42-9817-2AA045C7709B}"/>
              </a:ext>
            </a:extLst>
          </p:cNvPr>
          <p:cNvSpPr>
            <a:spLocks noGrp="1"/>
          </p:cNvSpPr>
          <p:nvPr>
            <p:ph type="title"/>
          </p:nvPr>
        </p:nvSpPr>
        <p:spPr>
          <a:xfrm>
            <a:off x="437323" y="365125"/>
            <a:ext cx="11191460" cy="1325563"/>
          </a:xfrm>
        </p:spPr>
        <p:txBody>
          <a:bodyPr>
            <a:noAutofit/>
          </a:bodyPr>
          <a:lstStyle/>
          <a:p>
            <a:r>
              <a:rPr lang="en-US" sz="4800" dirty="0">
                <a:solidFill>
                  <a:schemeClr val="bg1"/>
                </a:solidFill>
              </a:rPr>
              <a:t>How did the COVID Pandemic affect the US?</a:t>
            </a:r>
          </a:p>
        </p:txBody>
      </p:sp>
      <p:sp>
        <p:nvSpPr>
          <p:cNvPr id="1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A59364-6688-6141-A8C0-015BCB5C71CF}"/>
              </a:ext>
            </a:extLst>
          </p:cNvPr>
          <p:cNvSpPr>
            <a:spLocks noGrp="1"/>
          </p:cNvSpPr>
          <p:nvPr>
            <p:ph idx="1"/>
          </p:nvPr>
        </p:nvSpPr>
        <p:spPr>
          <a:xfrm>
            <a:off x="838200" y="2004446"/>
            <a:ext cx="10515600" cy="3570689"/>
          </a:xfrm>
        </p:spPr>
        <p:txBody>
          <a:bodyPr>
            <a:normAutofit lnSpcReduction="10000"/>
          </a:bodyPr>
          <a:lstStyle/>
          <a:p>
            <a:pPr>
              <a:buFont typeface="Wingdings" pitchFamily="2" charset="2"/>
              <a:buChar char="Ø"/>
            </a:pPr>
            <a:r>
              <a:rPr lang="en-US" sz="2200" dirty="0">
                <a:solidFill>
                  <a:schemeClr val="bg1"/>
                </a:solidFill>
              </a:rPr>
              <a:t>Background of Deaths in the US</a:t>
            </a:r>
          </a:p>
          <a:p>
            <a:pPr lvl="1"/>
            <a:r>
              <a:rPr lang="en-US" sz="1800" dirty="0">
                <a:solidFill>
                  <a:schemeClr val="bg1"/>
                </a:solidFill>
              </a:rPr>
              <a:t>By state</a:t>
            </a:r>
          </a:p>
          <a:p>
            <a:pPr lvl="1"/>
            <a:r>
              <a:rPr lang="en-US" sz="1800" dirty="0">
                <a:solidFill>
                  <a:schemeClr val="bg1"/>
                </a:solidFill>
              </a:rPr>
              <a:t>By cause of death</a:t>
            </a:r>
          </a:p>
          <a:p>
            <a:pPr>
              <a:buFont typeface="Wingdings" pitchFamily="2" charset="2"/>
              <a:buChar char="Ø"/>
            </a:pPr>
            <a:r>
              <a:rPr lang="en-US" sz="2200" dirty="0">
                <a:solidFill>
                  <a:schemeClr val="bg1"/>
                </a:solidFill>
              </a:rPr>
              <a:t>Definition of Excess Death</a:t>
            </a:r>
          </a:p>
          <a:p>
            <a:pPr>
              <a:buFont typeface="Wingdings" pitchFamily="2" charset="2"/>
              <a:buChar char="Ø"/>
            </a:pPr>
            <a:r>
              <a:rPr lang="en-US" sz="2200" dirty="0">
                <a:solidFill>
                  <a:schemeClr val="bg1"/>
                </a:solidFill>
              </a:rPr>
              <a:t>Forecasting Methods </a:t>
            </a:r>
          </a:p>
          <a:p>
            <a:pPr>
              <a:buFont typeface="Wingdings" pitchFamily="2" charset="2"/>
              <a:buChar char="Ø"/>
            </a:pPr>
            <a:r>
              <a:rPr lang="en-US" sz="2200" dirty="0">
                <a:solidFill>
                  <a:schemeClr val="bg1"/>
                </a:solidFill>
              </a:rPr>
              <a:t>Excess deaths compared to COVID deaths over time</a:t>
            </a:r>
          </a:p>
          <a:p>
            <a:pPr>
              <a:buFont typeface="Wingdings" pitchFamily="2" charset="2"/>
              <a:buChar char="Ø"/>
            </a:pPr>
            <a:r>
              <a:rPr lang="en-US" sz="2200" dirty="0">
                <a:solidFill>
                  <a:schemeClr val="bg1"/>
                </a:solidFill>
              </a:rPr>
              <a:t>Major causes of death affected by COVID-19</a:t>
            </a:r>
          </a:p>
          <a:p>
            <a:pPr>
              <a:buFont typeface="Wingdings" pitchFamily="2" charset="2"/>
              <a:buChar char="Ø"/>
            </a:pPr>
            <a:r>
              <a:rPr lang="en-US" sz="2200" dirty="0">
                <a:solidFill>
                  <a:schemeClr val="bg1"/>
                </a:solidFill>
              </a:rPr>
              <a:t>Adding an additional dimension to the data set for  forecasting</a:t>
            </a:r>
          </a:p>
          <a:p>
            <a:pPr>
              <a:buFont typeface="Wingdings" pitchFamily="2" charset="2"/>
              <a:buChar char="Ø"/>
            </a:pPr>
            <a:r>
              <a:rPr lang="en-US" sz="2200" dirty="0">
                <a:solidFill>
                  <a:schemeClr val="bg1"/>
                </a:solidFill>
              </a:rPr>
              <a:t>States more affected by COVID-19</a:t>
            </a:r>
            <a:endParaRPr lang="en-US" sz="1800" dirty="0">
              <a:solidFill>
                <a:schemeClr val="bg1"/>
              </a:solidFill>
            </a:endParaRPr>
          </a:p>
          <a:p>
            <a:pPr marL="457200" lvl="1" indent="0">
              <a:buNone/>
            </a:pPr>
            <a:endParaRPr lang="en-US" sz="2200" dirty="0">
              <a:solidFill>
                <a:schemeClr val="bg1"/>
              </a:solidFill>
            </a:endParaRPr>
          </a:p>
        </p:txBody>
      </p:sp>
      <p:sp>
        <p:nvSpPr>
          <p:cNvPr id="4" name="TextBox 3">
            <a:extLst>
              <a:ext uri="{FF2B5EF4-FFF2-40B4-BE49-F238E27FC236}">
                <a16:creationId xmlns:a16="http://schemas.microsoft.com/office/drawing/2014/main" id="{7B736869-ABA3-C149-A243-03FA609D2D0D}"/>
              </a:ext>
            </a:extLst>
          </p:cNvPr>
          <p:cNvSpPr txBox="1"/>
          <p:nvPr/>
        </p:nvSpPr>
        <p:spPr>
          <a:xfrm>
            <a:off x="183443" y="6048403"/>
            <a:ext cx="4226926" cy="523220"/>
          </a:xfrm>
          <a:prstGeom prst="rect">
            <a:avLst/>
          </a:prstGeom>
          <a:noFill/>
        </p:spPr>
        <p:txBody>
          <a:bodyPr wrap="none" rtlCol="0">
            <a:spAutoFit/>
          </a:bodyPr>
          <a:lstStyle/>
          <a:p>
            <a:r>
              <a:rPr lang="en-US" sz="1400" dirty="0">
                <a:solidFill>
                  <a:schemeClr val="bg1"/>
                </a:solidFill>
              </a:rPr>
              <a:t>Data Sources:</a:t>
            </a:r>
          </a:p>
          <a:p>
            <a:r>
              <a:rPr lang="en-US" sz="1400" dirty="0">
                <a:solidFill>
                  <a:schemeClr val="bg1"/>
                </a:solidFill>
              </a:rPr>
              <a:t>CDC Mortality data for US (from 2010 data  July 2022)</a:t>
            </a:r>
          </a:p>
        </p:txBody>
      </p:sp>
    </p:spTree>
    <p:extLst>
      <p:ext uri="{BB962C8B-B14F-4D97-AF65-F5344CB8AC3E}">
        <p14:creationId xmlns:p14="http://schemas.microsoft.com/office/powerpoint/2010/main" val="15470645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3EE7CBC-8528-412A-8396-5BEB3FBC987B}"/>
              </a:ext>
            </a:extLst>
          </p:cNvPr>
          <p:cNvGraphicFramePr>
            <a:graphicFrameLocks noGrp="1"/>
          </p:cNvGraphicFramePr>
          <p:nvPr>
            <p:extLst>
              <p:ext uri="{D42A27DB-BD31-4B8C-83A1-F6EECF244321}">
                <p14:modId xmlns:p14="http://schemas.microsoft.com/office/powerpoint/2010/main" val="3993456557"/>
              </p:ext>
            </p:extLst>
          </p:nvPr>
        </p:nvGraphicFramePr>
        <p:xfrm>
          <a:off x="584615" y="569626"/>
          <a:ext cx="11167673" cy="5943408"/>
        </p:xfrm>
        <a:graphic>
          <a:graphicData uri="http://schemas.openxmlformats.org/drawingml/2006/table">
            <a:tbl>
              <a:tblPr/>
              <a:tblGrid>
                <a:gridCol w="1219056">
                  <a:extLst>
                    <a:ext uri="{9D8B030D-6E8A-4147-A177-3AD203B41FA5}">
                      <a16:colId xmlns:a16="http://schemas.microsoft.com/office/drawing/2014/main" val="2687475727"/>
                    </a:ext>
                  </a:extLst>
                </a:gridCol>
                <a:gridCol w="910789">
                  <a:extLst>
                    <a:ext uri="{9D8B030D-6E8A-4147-A177-3AD203B41FA5}">
                      <a16:colId xmlns:a16="http://schemas.microsoft.com/office/drawing/2014/main" val="3268634834"/>
                    </a:ext>
                  </a:extLst>
                </a:gridCol>
                <a:gridCol w="1106960">
                  <a:extLst>
                    <a:ext uri="{9D8B030D-6E8A-4147-A177-3AD203B41FA5}">
                      <a16:colId xmlns:a16="http://schemas.microsoft.com/office/drawing/2014/main" val="3915361245"/>
                    </a:ext>
                  </a:extLst>
                </a:gridCol>
                <a:gridCol w="1103455">
                  <a:extLst>
                    <a:ext uri="{9D8B030D-6E8A-4147-A177-3AD203B41FA5}">
                      <a16:colId xmlns:a16="http://schemas.microsoft.com/office/drawing/2014/main" val="4155681277"/>
                    </a:ext>
                  </a:extLst>
                </a:gridCol>
                <a:gridCol w="1289117">
                  <a:extLst>
                    <a:ext uri="{9D8B030D-6E8A-4147-A177-3AD203B41FA5}">
                      <a16:colId xmlns:a16="http://schemas.microsoft.com/office/drawing/2014/main" val="1349957718"/>
                    </a:ext>
                  </a:extLst>
                </a:gridCol>
                <a:gridCol w="1292619">
                  <a:extLst>
                    <a:ext uri="{9D8B030D-6E8A-4147-A177-3AD203B41FA5}">
                      <a16:colId xmlns:a16="http://schemas.microsoft.com/office/drawing/2014/main" val="2544271012"/>
                    </a:ext>
                  </a:extLst>
                </a:gridCol>
                <a:gridCol w="998365">
                  <a:extLst>
                    <a:ext uri="{9D8B030D-6E8A-4147-A177-3AD203B41FA5}">
                      <a16:colId xmlns:a16="http://schemas.microsoft.com/office/drawing/2014/main" val="1103439157"/>
                    </a:ext>
                  </a:extLst>
                </a:gridCol>
                <a:gridCol w="952825">
                  <a:extLst>
                    <a:ext uri="{9D8B030D-6E8A-4147-A177-3AD203B41FA5}">
                      <a16:colId xmlns:a16="http://schemas.microsoft.com/office/drawing/2014/main" val="2841532825"/>
                    </a:ext>
                  </a:extLst>
                </a:gridCol>
                <a:gridCol w="1148995">
                  <a:extLst>
                    <a:ext uri="{9D8B030D-6E8A-4147-A177-3AD203B41FA5}">
                      <a16:colId xmlns:a16="http://schemas.microsoft.com/office/drawing/2014/main" val="3596636479"/>
                    </a:ext>
                  </a:extLst>
                </a:gridCol>
                <a:gridCol w="1145492">
                  <a:extLst>
                    <a:ext uri="{9D8B030D-6E8A-4147-A177-3AD203B41FA5}">
                      <a16:colId xmlns:a16="http://schemas.microsoft.com/office/drawing/2014/main" val="3846040861"/>
                    </a:ext>
                  </a:extLst>
                </a:gridCol>
              </a:tblGrid>
              <a:tr h="221276">
                <a:tc rowSpan="2">
                  <a:txBody>
                    <a:bodyPr/>
                    <a:lstStyle/>
                    <a:p>
                      <a:pPr algn="ctr" fontAlgn="t"/>
                      <a:r>
                        <a:rPr lang="en-US" sz="1400" b="0" i="0" u="none" strike="noStrike" dirty="0">
                          <a:solidFill>
                            <a:srgbClr val="000000"/>
                          </a:solidFill>
                          <a:effectLst/>
                          <a:latin typeface="Calibri" panose="020F0502020204030204" pitchFamily="34" charset="0"/>
                        </a:rPr>
                        <a:t>State</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9">
                  <a:txBody>
                    <a:bodyPr/>
                    <a:lstStyle/>
                    <a:p>
                      <a:pPr algn="ctr" fontAlgn="b"/>
                      <a:r>
                        <a:rPr lang="en-US" sz="1400" b="0" i="0" u="none" strike="noStrike" dirty="0">
                          <a:solidFill>
                            <a:srgbClr val="000000"/>
                          </a:solidFill>
                          <a:effectLst/>
                          <a:latin typeface="Calibri" panose="020F0502020204030204" pitchFamily="34" charset="0"/>
                        </a:rPr>
                        <a:t>Observed Death During COVID-19 (</a:t>
                      </a:r>
                      <a:r>
                        <a:rPr lang="en-US" sz="1400" dirty="0"/>
                        <a:t>2020/03/01 to 2022/06/01</a:t>
                      </a:r>
                      <a:r>
                        <a:rPr lang="en-US" sz="1400" b="0" i="0" u="none" strike="noStrike" dirty="0">
                          <a:solidFill>
                            <a:srgbClr val="000000"/>
                          </a:solidFill>
                          <a:effectLst/>
                          <a:latin typeface="Calibri" panose="020F0502020204030204" pitchFamily="34" charset="0"/>
                        </a:rPr>
                        <a:t>, % Predicted)</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82656027"/>
                  </a:ext>
                </a:extLst>
              </a:tr>
              <a:tr h="1229347">
                <a:tc vMerge="1">
                  <a:txBody>
                    <a:bodyPr/>
                    <a:lstStyle/>
                    <a:p>
                      <a:endParaRPr lang="en-US"/>
                    </a:p>
                  </a:txBody>
                  <a:tcPr/>
                </a:tc>
                <a:tc>
                  <a:txBody>
                    <a:bodyPr/>
                    <a:lstStyle/>
                    <a:p>
                      <a:pPr algn="l" fontAlgn="t"/>
                      <a:r>
                        <a:rPr lang="en-US" sz="1400" b="0" i="0" u="none" strike="noStrike">
                          <a:solidFill>
                            <a:srgbClr val="000000"/>
                          </a:solidFill>
                          <a:effectLst/>
                          <a:latin typeface="Calibri" panose="020F0502020204030204" pitchFamily="34" charset="0"/>
                        </a:rPr>
                        <a:t>Alzheimer disease (G30)</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Cerebrovascular diseases (I60-I69)</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Chronic lower respiratory diseases (J40-J47)</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Diabetes mellitus (E10-E14)</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Diseases of heart (I00-I09,I11,I13,I20-I51)</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Influenza and pneumonia (J09-J18)</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Malignant neoplasms (C00-C97)</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Other_rev</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Other diseases of respiratory system (J00-J06,J30- J39,J67,J70-J98)</a:t>
                      </a:r>
                    </a:p>
                  </a:txBody>
                  <a:tcPr marL="8304" marR="8304" marT="83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716924"/>
                  </a:ext>
                </a:extLst>
              </a:tr>
              <a:tr h="221276">
                <a:tc>
                  <a:txBody>
                    <a:bodyPr/>
                    <a:lstStyle/>
                    <a:p>
                      <a:pPr algn="l" fontAlgn="b"/>
                      <a:r>
                        <a:rPr lang="en-US" sz="1400" b="0" i="0" u="none" strike="noStrike" dirty="0">
                          <a:solidFill>
                            <a:srgbClr val="000000"/>
                          </a:solidFill>
                          <a:effectLst/>
                          <a:latin typeface="Calibri" panose="020F0502020204030204" pitchFamily="34" charset="0"/>
                        </a:rPr>
                        <a:t>Alabama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44.9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4.6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210588"/>
                  </a:ext>
                </a:extLst>
              </a:tr>
              <a:tr h="221276">
                <a:tc>
                  <a:txBody>
                    <a:bodyPr/>
                    <a:lstStyle/>
                    <a:p>
                      <a:pPr algn="l" fontAlgn="b"/>
                      <a:r>
                        <a:rPr lang="en-US" sz="1400" b="0" i="0" u="none" strike="noStrike">
                          <a:solidFill>
                            <a:srgbClr val="000000"/>
                          </a:solidFill>
                          <a:effectLst/>
                          <a:latin typeface="Calibri" panose="020F0502020204030204" pitchFamily="34" charset="0"/>
                        </a:rPr>
                        <a:t>Arizona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311182"/>
                  </a:ext>
                </a:extLst>
              </a:tr>
              <a:tr h="221276">
                <a:tc>
                  <a:txBody>
                    <a:bodyPr/>
                    <a:lstStyle/>
                    <a:p>
                      <a:pPr algn="l" fontAlgn="b"/>
                      <a:r>
                        <a:rPr lang="en-US" sz="1400" b="0" i="0" u="none" strike="noStrike">
                          <a:solidFill>
                            <a:srgbClr val="000000"/>
                          </a:solidFill>
                          <a:effectLst/>
                          <a:latin typeface="Calibri" panose="020F0502020204030204" pitchFamily="34" charset="0"/>
                        </a:rPr>
                        <a:t>California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-11.1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78733"/>
                  </a:ext>
                </a:extLst>
              </a:tr>
              <a:tr h="221276">
                <a:tc>
                  <a:txBody>
                    <a:bodyPr/>
                    <a:lstStyle/>
                    <a:p>
                      <a:pPr algn="l" fontAlgn="b"/>
                      <a:r>
                        <a:rPr lang="en-US" sz="1400" b="0" i="0" u="none" strike="noStrike">
                          <a:solidFill>
                            <a:srgbClr val="000000"/>
                          </a:solidFill>
                          <a:effectLst/>
                          <a:latin typeface="Calibri" panose="020F0502020204030204" pitchFamily="34" charset="0"/>
                        </a:rPr>
                        <a:t>Florida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12.6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2.0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86851"/>
                  </a:ext>
                </a:extLst>
              </a:tr>
              <a:tr h="221276">
                <a:tc>
                  <a:txBody>
                    <a:bodyPr/>
                    <a:lstStyle/>
                    <a:p>
                      <a:pPr algn="l" fontAlgn="b"/>
                      <a:r>
                        <a:rPr lang="en-US" sz="1400" b="0" i="0" u="none" strike="noStrike">
                          <a:solidFill>
                            <a:srgbClr val="000000"/>
                          </a:solidFill>
                          <a:effectLst/>
                          <a:latin typeface="Calibri" panose="020F0502020204030204" pitchFamily="34" charset="0"/>
                        </a:rPr>
                        <a:t>Georgia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5.5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656984"/>
                  </a:ext>
                </a:extLst>
              </a:tr>
              <a:tr h="221276">
                <a:tc>
                  <a:txBody>
                    <a:bodyPr/>
                    <a:lstStyle/>
                    <a:p>
                      <a:pPr algn="l" fontAlgn="b"/>
                      <a:r>
                        <a:rPr lang="en-US" sz="1400" b="0" i="0" u="none" strike="noStrike">
                          <a:solidFill>
                            <a:srgbClr val="000000"/>
                          </a:solidFill>
                          <a:effectLst/>
                          <a:latin typeface="Calibri" panose="020F0502020204030204" pitchFamily="34" charset="0"/>
                        </a:rPr>
                        <a:t>Illinois</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-11.5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032339"/>
                  </a:ext>
                </a:extLst>
              </a:tr>
              <a:tr h="221276">
                <a:tc>
                  <a:txBody>
                    <a:bodyPr/>
                    <a:lstStyle/>
                    <a:p>
                      <a:pPr algn="l" fontAlgn="b"/>
                      <a:r>
                        <a:rPr lang="en-US" sz="1400" b="0" i="0" u="none" strike="noStrike">
                          <a:solidFill>
                            <a:srgbClr val="000000"/>
                          </a:solidFill>
                          <a:effectLst/>
                          <a:latin typeface="Calibri" panose="020F0502020204030204" pitchFamily="34" charset="0"/>
                        </a:rPr>
                        <a:t>Indiana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-26.0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487185"/>
                  </a:ext>
                </a:extLst>
              </a:tr>
              <a:tr h="221276">
                <a:tc>
                  <a:txBody>
                    <a:bodyPr/>
                    <a:lstStyle/>
                    <a:p>
                      <a:pPr algn="l" fontAlgn="b"/>
                      <a:r>
                        <a:rPr lang="en-US" sz="1400" b="0" i="0" u="none" strike="noStrike">
                          <a:solidFill>
                            <a:srgbClr val="000000"/>
                          </a:solidFill>
                          <a:effectLst/>
                          <a:latin typeface="Calibri" panose="020F0502020204030204" pitchFamily="34" charset="0"/>
                        </a:rPr>
                        <a:t>Maryland</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-6.8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18.5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0500936"/>
                  </a:ext>
                </a:extLst>
              </a:tr>
              <a:tr h="221276">
                <a:tc>
                  <a:txBody>
                    <a:bodyPr/>
                    <a:lstStyle/>
                    <a:p>
                      <a:pPr algn="l" fontAlgn="b"/>
                      <a:r>
                        <a:rPr lang="en-US" sz="1400" b="0" i="0" u="none" strike="noStrike">
                          <a:solidFill>
                            <a:srgbClr val="000000"/>
                          </a:solidFill>
                          <a:effectLst/>
                          <a:latin typeface="Calibri" panose="020F0502020204030204" pitchFamily="34" charset="0"/>
                        </a:rPr>
                        <a:t>Michigan</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23.1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623375"/>
                  </a:ext>
                </a:extLst>
              </a:tr>
              <a:tr h="221276">
                <a:tc>
                  <a:txBody>
                    <a:bodyPr/>
                    <a:lstStyle/>
                    <a:p>
                      <a:pPr algn="l" fontAlgn="b"/>
                      <a:r>
                        <a:rPr lang="en-US" sz="1400" b="0" i="0" u="none" strike="noStrike">
                          <a:solidFill>
                            <a:srgbClr val="000000"/>
                          </a:solidFill>
                          <a:effectLst/>
                          <a:latin typeface="Calibri" panose="020F0502020204030204" pitchFamily="34" charset="0"/>
                        </a:rPr>
                        <a:t>Missouri</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4194646"/>
                  </a:ext>
                </a:extLst>
              </a:tr>
              <a:tr h="221276">
                <a:tc>
                  <a:txBody>
                    <a:bodyPr/>
                    <a:lstStyle/>
                    <a:p>
                      <a:pPr algn="l" fontAlgn="b"/>
                      <a:r>
                        <a:rPr lang="en-US" sz="1400" b="0" i="0" u="none" strike="noStrike">
                          <a:solidFill>
                            <a:srgbClr val="000000"/>
                          </a:solidFill>
                          <a:effectLst/>
                          <a:latin typeface="Calibri" panose="020F0502020204030204" pitchFamily="34" charset="0"/>
                        </a:rPr>
                        <a:t>New Jersey</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32.4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11.8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423053"/>
                  </a:ext>
                </a:extLst>
              </a:tr>
              <a:tr h="221276">
                <a:tc>
                  <a:txBody>
                    <a:bodyPr/>
                    <a:lstStyle/>
                    <a:p>
                      <a:pPr algn="l" fontAlgn="b"/>
                      <a:r>
                        <a:rPr lang="en-US" sz="1400" b="0" i="0" u="none" strike="noStrike">
                          <a:solidFill>
                            <a:srgbClr val="000000"/>
                          </a:solidFill>
                          <a:effectLst/>
                          <a:latin typeface="Calibri" panose="020F0502020204030204" pitchFamily="34" charset="0"/>
                        </a:rPr>
                        <a:t>New York</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099136"/>
                  </a:ext>
                </a:extLst>
              </a:tr>
              <a:tr h="221276">
                <a:tc>
                  <a:txBody>
                    <a:bodyPr/>
                    <a:lstStyle/>
                    <a:p>
                      <a:pPr algn="l" fontAlgn="b"/>
                      <a:r>
                        <a:rPr lang="en-US" sz="1400" b="0" i="0" u="none" strike="noStrike">
                          <a:solidFill>
                            <a:srgbClr val="000000"/>
                          </a:solidFill>
                          <a:effectLst/>
                          <a:latin typeface="Calibri" panose="020F0502020204030204" pitchFamily="34" charset="0"/>
                        </a:rPr>
                        <a:t>North Carolina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032767"/>
                  </a:ext>
                </a:extLst>
              </a:tr>
              <a:tr h="221276">
                <a:tc>
                  <a:txBody>
                    <a:bodyPr/>
                    <a:lstStyle/>
                    <a:p>
                      <a:pPr algn="l" fontAlgn="b"/>
                      <a:r>
                        <a:rPr lang="en-US" sz="1400" b="0" i="0" u="none" strike="noStrike">
                          <a:solidFill>
                            <a:srgbClr val="000000"/>
                          </a:solidFill>
                          <a:effectLst/>
                          <a:latin typeface="Calibri" panose="020F0502020204030204" pitchFamily="34" charset="0"/>
                        </a:rPr>
                        <a:t>Ohio</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364367"/>
                  </a:ext>
                </a:extLst>
              </a:tr>
              <a:tr h="221276">
                <a:tc>
                  <a:txBody>
                    <a:bodyPr/>
                    <a:lstStyle/>
                    <a:p>
                      <a:pPr algn="l" fontAlgn="b"/>
                      <a:r>
                        <a:rPr lang="en-US" sz="1400" b="0" i="0" u="none" strike="noStrike">
                          <a:solidFill>
                            <a:srgbClr val="000000"/>
                          </a:solidFill>
                          <a:effectLst/>
                          <a:latin typeface="Calibri" panose="020F0502020204030204" pitchFamily="34" charset="0"/>
                        </a:rPr>
                        <a:t>Pennsylvania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825449"/>
                  </a:ext>
                </a:extLst>
              </a:tr>
              <a:tr h="221276">
                <a:tc>
                  <a:txBody>
                    <a:bodyPr/>
                    <a:lstStyle/>
                    <a:p>
                      <a:pPr algn="l" fontAlgn="b"/>
                      <a:r>
                        <a:rPr lang="en-US" sz="1400" b="0" i="0" u="none" strike="noStrike">
                          <a:solidFill>
                            <a:srgbClr val="000000"/>
                          </a:solidFill>
                          <a:effectLst/>
                          <a:latin typeface="Calibri" panose="020F0502020204030204" pitchFamily="34" charset="0"/>
                        </a:rPr>
                        <a:t>South Carolina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-27.4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-14.4</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602410"/>
                  </a:ext>
                </a:extLst>
              </a:tr>
              <a:tr h="221276">
                <a:tc>
                  <a:txBody>
                    <a:bodyPr/>
                    <a:lstStyle/>
                    <a:p>
                      <a:pPr algn="l" fontAlgn="b"/>
                      <a:r>
                        <a:rPr lang="en-US" sz="1400" b="0" i="0" u="none" strike="noStrike">
                          <a:solidFill>
                            <a:srgbClr val="000000"/>
                          </a:solidFill>
                          <a:effectLst/>
                          <a:latin typeface="Calibri" panose="020F0502020204030204" pitchFamily="34" charset="0"/>
                        </a:rPr>
                        <a:t>Tennessee</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-24.2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-10.8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9.6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099078"/>
                  </a:ext>
                </a:extLst>
              </a:tr>
              <a:tr h="221276">
                <a:tc>
                  <a:txBody>
                    <a:bodyPr/>
                    <a:lstStyle/>
                    <a:p>
                      <a:pPr algn="l" fontAlgn="b"/>
                      <a:r>
                        <a:rPr lang="en-US" sz="1400" b="0" i="0" u="none" strike="noStrike">
                          <a:solidFill>
                            <a:srgbClr val="000000"/>
                          </a:solidFill>
                          <a:effectLst/>
                          <a:latin typeface="Calibri" panose="020F0502020204030204" pitchFamily="34" charset="0"/>
                        </a:rPr>
                        <a:t>Texas</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-16.6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10.7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14.1</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4188522"/>
                  </a:ext>
                </a:extLst>
              </a:tr>
              <a:tr h="221276">
                <a:tc>
                  <a:txBody>
                    <a:bodyPr/>
                    <a:lstStyle/>
                    <a:p>
                      <a:pPr algn="l" fontAlgn="b"/>
                      <a:r>
                        <a:rPr lang="en-US" sz="1400" b="0" i="0" u="none" strike="noStrike">
                          <a:solidFill>
                            <a:srgbClr val="000000"/>
                          </a:solidFill>
                          <a:effectLst/>
                          <a:latin typeface="Calibri" panose="020F0502020204030204" pitchFamily="34" charset="0"/>
                        </a:rPr>
                        <a:t>Virginia</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5.0</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-13.6</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7.9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99642"/>
                  </a:ext>
                </a:extLst>
              </a:tr>
              <a:tr h="221276">
                <a:tc>
                  <a:txBody>
                    <a:bodyPr/>
                    <a:lstStyle/>
                    <a:p>
                      <a:pPr algn="l" fontAlgn="b"/>
                      <a:r>
                        <a:rPr lang="en-US" sz="1400" b="0" i="0" u="none" strike="noStrike">
                          <a:solidFill>
                            <a:srgbClr val="000000"/>
                          </a:solidFill>
                          <a:effectLst/>
                          <a:latin typeface="Calibri" panose="020F0502020204030204" pitchFamily="34" charset="0"/>
                        </a:rPr>
                        <a:t>Washington</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-7.3</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15.9</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4.8</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-46.2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13.5</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-9.7</a:t>
                      </a:r>
                    </a:p>
                  </a:txBody>
                  <a:tcPr marL="8304" marR="8304" marT="83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128170"/>
                  </a:ext>
                </a:extLst>
              </a:tr>
            </a:tbl>
          </a:graphicData>
        </a:graphic>
      </p:graphicFrame>
    </p:spTree>
    <p:extLst>
      <p:ext uri="{BB962C8B-B14F-4D97-AF65-F5344CB8AC3E}">
        <p14:creationId xmlns:p14="http://schemas.microsoft.com/office/powerpoint/2010/main" val="62955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297544-24D3-4A09-A05D-EB96051DC0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02070" y="311551"/>
            <a:ext cx="6234898" cy="6234898"/>
          </a:xfrm>
          <a:prstGeom prst="rect">
            <a:avLst/>
          </a:prstGeom>
        </p:spPr>
      </p:pic>
      <p:sp>
        <p:nvSpPr>
          <p:cNvPr id="3" name="Content Placeholder 2">
            <a:extLst>
              <a:ext uri="{FF2B5EF4-FFF2-40B4-BE49-F238E27FC236}">
                <a16:creationId xmlns:a16="http://schemas.microsoft.com/office/drawing/2014/main" id="{9613A88F-18BB-4F3E-93B9-4215FE13B92B}"/>
              </a:ext>
            </a:extLst>
          </p:cNvPr>
          <p:cNvSpPr txBox="1">
            <a:spLocks/>
          </p:cNvSpPr>
          <p:nvPr/>
        </p:nvSpPr>
        <p:spPr>
          <a:xfrm>
            <a:off x="231007" y="964572"/>
            <a:ext cx="4702943" cy="49028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PCA on observed daily death (as % of predicted)</a:t>
            </a:r>
          </a:p>
          <a:p>
            <a:endParaRPr lang="en-US" dirty="0"/>
          </a:p>
          <a:p>
            <a:r>
              <a:rPr lang="en-US" dirty="0"/>
              <a:t>Influenza death were higher than predicted in TX, FL, AZ, GE and NJ</a:t>
            </a:r>
          </a:p>
          <a:p>
            <a:endParaRPr lang="en-US" dirty="0"/>
          </a:p>
          <a:p>
            <a:r>
              <a:rPr lang="en-US" dirty="0"/>
              <a:t>Diabetes deaths exceeded the predicted the most in NJ, NY and TN</a:t>
            </a:r>
          </a:p>
          <a:p>
            <a:endParaRPr lang="en-US" dirty="0"/>
          </a:p>
        </p:txBody>
      </p:sp>
    </p:spTree>
    <p:extLst>
      <p:ext uri="{BB962C8B-B14F-4D97-AF65-F5344CB8AC3E}">
        <p14:creationId xmlns:p14="http://schemas.microsoft.com/office/powerpoint/2010/main" val="231199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AE7FE-E82C-430F-B09C-08484810CF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517" y="901700"/>
            <a:ext cx="5746483" cy="5746483"/>
          </a:xfrm>
          <a:prstGeom prst="rect">
            <a:avLst/>
          </a:prstGeom>
        </p:spPr>
      </p:pic>
      <p:sp>
        <p:nvSpPr>
          <p:cNvPr id="4" name="Title 1">
            <a:extLst>
              <a:ext uri="{FF2B5EF4-FFF2-40B4-BE49-F238E27FC236}">
                <a16:creationId xmlns:a16="http://schemas.microsoft.com/office/drawing/2014/main" id="{D700DFF8-CF73-4C51-AF01-23ACA0059192}"/>
              </a:ext>
            </a:extLst>
          </p:cNvPr>
          <p:cNvSpPr txBox="1">
            <a:spLocks/>
          </p:cNvSpPr>
          <p:nvPr/>
        </p:nvSpPr>
        <p:spPr>
          <a:xfrm>
            <a:off x="628650" y="365126"/>
            <a:ext cx="10934700" cy="412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Population dynamics (% Jan 2010) in the US 51 states between Jan 2010 and June 2022</a:t>
            </a:r>
          </a:p>
        </p:txBody>
      </p:sp>
      <p:sp>
        <p:nvSpPr>
          <p:cNvPr id="5" name="Content Placeholder 2">
            <a:extLst>
              <a:ext uri="{FF2B5EF4-FFF2-40B4-BE49-F238E27FC236}">
                <a16:creationId xmlns:a16="http://schemas.microsoft.com/office/drawing/2014/main" id="{1F9D0E43-61B0-4084-AC63-D8FA57B22D46}"/>
              </a:ext>
            </a:extLst>
          </p:cNvPr>
          <p:cNvSpPr txBox="1">
            <a:spLocks/>
          </p:cNvSpPr>
          <p:nvPr/>
        </p:nvSpPr>
        <p:spPr>
          <a:xfrm>
            <a:off x="6304548" y="1041574"/>
            <a:ext cx="5258802" cy="54513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Error bars indicate 95% CI calculated on the Testing data</a:t>
            </a:r>
          </a:p>
          <a:p>
            <a:endParaRPr lang="en-US" dirty="0"/>
          </a:p>
          <a:p>
            <a:r>
              <a:rPr lang="en-US" dirty="0"/>
              <a:t>Green dots are the observed deaths as % of predicated, by State</a:t>
            </a:r>
          </a:p>
          <a:p>
            <a:endParaRPr lang="en-US" dirty="0"/>
          </a:p>
          <a:p>
            <a:r>
              <a:rPr lang="en-US" dirty="0"/>
              <a:t>The model underestimated deaths from Alzheimer even during the Testing years</a:t>
            </a:r>
          </a:p>
          <a:p>
            <a:endParaRPr lang="en-US" dirty="0"/>
          </a:p>
          <a:p>
            <a:r>
              <a:rPr lang="en-US" dirty="0"/>
              <a:t>During COVID-19 years, the predicted death caused by </a:t>
            </a:r>
            <a:r>
              <a:rPr lang="en-US" b="1" dirty="0"/>
              <a:t>Alzheimer, Chronic Lower Respiratory and Influenza </a:t>
            </a:r>
            <a:r>
              <a:rPr lang="en-US" dirty="0"/>
              <a:t>were much lower that expected from the Testing set, while </a:t>
            </a:r>
            <a:r>
              <a:rPr lang="en-US" b="1" dirty="0"/>
              <a:t>Diabetes</a:t>
            </a:r>
            <a:r>
              <a:rPr lang="en-US" dirty="0"/>
              <a:t> death was much higher than expected</a:t>
            </a:r>
          </a:p>
          <a:p>
            <a:endParaRPr lang="en-US" dirty="0"/>
          </a:p>
        </p:txBody>
      </p:sp>
      <p:sp>
        <p:nvSpPr>
          <p:cNvPr id="2" name="Oval 1">
            <a:extLst>
              <a:ext uri="{FF2B5EF4-FFF2-40B4-BE49-F238E27FC236}">
                <a16:creationId xmlns:a16="http://schemas.microsoft.com/office/drawing/2014/main" id="{99F1FF7F-42EB-4B1E-B800-6E1D7BBFA929}"/>
              </a:ext>
            </a:extLst>
          </p:cNvPr>
          <p:cNvSpPr/>
          <p:nvPr/>
        </p:nvSpPr>
        <p:spPr>
          <a:xfrm>
            <a:off x="2495549" y="1162051"/>
            <a:ext cx="600075" cy="150495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A807CE-B517-4DC0-87FD-0E5785416EB3}"/>
              </a:ext>
            </a:extLst>
          </p:cNvPr>
          <p:cNvSpPr/>
          <p:nvPr/>
        </p:nvSpPr>
        <p:spPr>
          <a:xfrm>
            <a:off x="2028825" y="2886075"/>
            <a:ext cx="371475" cy="542925"/>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7F6F98-DE09-4FBF-B306-4574BC1C05F3}"/>
              </a:ext>
            </a:extLst>
          </p:cNvPr>
          <p:cNvSpPr/>
          <p:nvPr/>
        </p:nvSpPr>
        <p:spPr>
          <a:xfrm>
            <a:off x="828675" y="3257550"/>
            <a:ext cx="504825" cy="504826"/>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274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00DFF8-CF73-4C51-AF01-23ACA0059192}"/>
              </a:ext>
            </a:extLst>
          </p:cNvPr>
          <p:cNvSpPr txBox="1">
            <a:spLocks/>
          </p:cNvSpPr>
          <p:nvPr/>
        </p:nvSpPr>
        <p:spPr>
          <a:xfrm>
            <a:off x="628650" y="365126"/>
            <a:ext cx="10934700" cy="412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Classical Seasonal Decomposition by Moving Averages (Diabetes in CA Example)</a:t>
            </a:r>
          </a:p>
        </p:txBody>
      </p:sp>
      <p:sp>
        <p:nvSpPr>
          <p:cNvPr id="5" name="Content Placeholder 2">
            <a:extLst>
              <a:ext uri="{FF2B5EF4-FFF2-40B4-BE49-F238E27FC236}">
                <a16:creationId xmlns:a16="http://schemas.microsoft.com/office/drawing/2014/main" id="{1F9D0E43-61B0-4084-AC63-D8FA57B22D46}"/>
              </a:ext>
            </a:extLst>
          </p:cNvPr>
          <p:cNvSpPr txBox="1">
            <a:spLocks/>
          </p:cNvSpPr>
          <p:nvPr/>
        </p:nvSpPr>
        <p:spPr>
          <a:xfrm>
            <a:off x="6304548" y="1041574"/>
            <a:ext cx="5258802" cy="127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Spectral density analysis of the time series confirmed periodicity of 12 months (R::spectrum)</a:t>
            </a:r>
          </a:p>
          <a:p>
            <a:endParaRPr lang="en-US" dirty="0"/>
          </a:p>
        </p:txBody>
      </p:sp>
      <p:pic>
        <p:nvPicPr>
          <p:cNvPr id="9" name="Picture 8">
            <a:extLst>
              <a:ext uri="{FF2B5EF4-FFF2-40B4-BE49-F238E27FC236}">
                <a16:creationId xmlns:a16="http://schemas.microsoft.com/office/drawing/2014/main" id="{AB37627C-DECB-4277-BE15-255C554ED8E2}"/>
              </a:ext>
            </a:extLst>
          </p:cNvPr>
          <p:cNvPicPr>
            <a:picLocks noChangeAspect="1"/>
          </p:cNvPicPr>
          <p:nvPr/>
        </p:nvPicPr>
        <p:blipFill>
          <a:blip r:embed="rId3"/>
          <a:stretch>
            <a:fillRect/>
          </a:stretch>
        </p:blipFill>
        <p:spPr>
          <a:xfrm>
            <a:off x="505283" y="1146350"/>
            <a:ext cx="5136267" cy="3168476"/>
          </a:xfrm>
          <a:prstGeom prst="rect">
            <a:avLst/>
          </a:prstGeom>
        </p:spPr>
      </p:pic>
      <p:pic>
        <p:nvPicPr>
          <p:cNvPr id="10" name="Picture 9">
            <a:extLst>
              <a:ext uri="{FF2B5EF4-FFF2-40B4-BE49-F238E27FC236}">
                <a16:creationId xmlns:a16="http://schemas.microsoft.com/office/drawing/2014/main" id="{7253EE94-BD3B-413B-874F-5005889B92F6}"/>
              </a:ext>
            </a:extLst>
          </p:cNvPr>
          <p:cNvPicPr>
            <a:picLocks noChangeAspect="1"/>
          </p:cNvPicPr>
          <p:nvPr/>
        </p:nvPicPr>
        <p:blipFill>
          <a:blip r:embed="rId4"/>
          <a:stretch>
            <a:fillRect/>
          </a:stretch>
        </p:blipFill>
        <p:spPr>
          <a:xfrm>
            <a:off x="6915396" y="2319688"/>
            <a:ext cx="4252718" cy="4252718"/>
          </a:xfrm>
          <a:prstGeom prst="rect">
            <a:avLst/>
          </a:prstGeom>
        </p:spPr>
      </p:pic>
      <p:sp>
        <p:nvSpPr>
          <p:cNvPr id="11" name="Content Placeholder 2">
            <a:extLst>
              <a:ext uri="{FF2B5EF4-FFF2-40B4-BE49-F238E27FC236}">
                <a16:creationId xmlns:a16="http://schemas.microsoft.com/office/drawing/2014/main" id="{0C45B94C-C360-4334-8226-30F615DB7D69}"/>
              </a:ext>
            </a:extLst>
          </p:cNvPr>
          <p:cNvSpPr txBox="1">
            <a:spLocks/>
          </p:cNvSpPr>
          <p:nvPr/>
        </p:nvSpPr>
        <p:spPr>
          <a:xfrm>
            <a:off x="757186" y="4824063"/>
            <a:ext cx="5258802" cy="15862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Increasing trend and seasonality captured (R::decompose), with Random component being an order of magnitude smaller than the Seasonal component</a:t>
            </a:r>
          </a:p>
          <a:p>
            <a:endParaRPr lang="en-US" dirty="0"/>
          </a:p>
        </p:txBody>
      </p:sp>
    </p:spTree>
    <p:extLst>
      <p:ext uri="{BB962C8B-B14F-4D97-AF65-F5344CB8AC3E}">
        <p14:creationId xmlns:p14="http://schemas.microsoft.com/office/powerpoint/2010/main" val="181277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00DFF8-CF73-4C51-AF01-23ACA0059192}"/>
              </a:ext>
            </a:extLst>
          </p:cNvPr>
          <p:cNvSpPr txBox="1">
            <a:spLocks/>
          </p:cNvSpPr>
          <p:nvPr/>
        </p:nvSpPr>
        <p:spPr>
          <a:xfrm>
            <a:off x="628650" y="365126"/>
            <a:ext cx="10934700" cy="412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Classical Seasonal Decomposition by Moving Averages (Diabetes in CA Example)</a:t>
            </a:r>
          </a:p>
        </p:txBody>
      </p:sp>
      <p:pic>
        <p:nvPicPr>
          <p:cNvPr id="3" name="Picture 2">
            <a:extLst>
              <a:ext uri="{FF2B5EF4-FFF2-40B4-BE49-F238E27FC236}">
                <a16:creationId xmlns:a16="http://schemas.microsoft.com/office/drawing/2014/main" id="{2593EB8A-4B5D-47E3-828C-401665F9CFFA}"/>
              </a:ext>
            </a:extLst>
          </p:cNvPr>
          <p:cNvPicPr>
            <a:picLocks noChangeAspect="1"/>
          </p:cNvPicPr>
          <p:nvPr/>
        </p:nvPicPr>
        <p:blipFill>
          <a:blip r:embed="rId3"/>
          <a:stretch>
            <a:fillRect/>
          </a:stretch>
        </p:blipFill>
        <p:spPr>
          <a:xfrm>
            <a:off x="328095" y="1285875"/>
            <a:ext cx="6390880" cy="4559299"/>
          </a:xfrm>
          <a:prstGeom prst="rect">
            <a:avLst/>
          </a:prstGeom>
        </p:spPr>
      </p:pic>
      <p:graphicFrame>
        <p:nvGraphicFramePr>
          <p:cNvPr id="6" name="Table 6">
            <a:extLst>
              <a:ext uri="{FF2B5EF4-FFF2-40B4-BE49-F238E27FC236}">
                <a16:creationId xmlns:a16="http://schemas.microsoft.com/office/drawing/2014/main" id="{FA63C519-8ECF-4EA2-8189-237F2150674B}"/>
              </a:ext>
            </a:extLst>
          </p:cNvPr>
          <p:cNvGraphicFramePr>
            <a:graphicFrameLocks noGrp="1"/>
          </p:cNvGraphicFramePr>
          <p:nvPr/>
        </p:nvGraphicFramePr>
        <p:xfrm>
          <a:off x="7010400" y="2536294"/>
          <a:ext cx="4767783" cy="1785412"/>
        </p:xfrm>
        <a:graphic>
          <a:graphicData uri="http://schemas.openxmlformats.org/drawingml/2006/table">
            <a:tbl>
              <a:tblPr firstRow="1" bandRow="1">
                <a:tableStyleId>{5940675A-B579-460E-94D1-54222C63F5DA}</a:tableStyleId>
              </a:tblPr>
              <a:tblGrid>
                <a:gridCol w="1589261">
                  <a:extLst>
                    <a:ext uri="{9D8B030D-6E8A-4147-A177-3AD203B41FA5}">
                      <a16:colId xmlns:a16="http://schemas.microsoft.com/office/drawing/2014/main" val="1788287955"/>
                    </a:ext>
                  </a:extLst>
                </a:gridCol>
                <a:gridCol w="1589261">
                  <a:extLst>
                    <a:ext uri="{9D8B030D-6E8A-4147-A177-3AD203B41FA5}">
                      <a16:colId xmlns:a16="http://schemas.microsoft.com/office/drawing/2014/main" val="703686521"/>
                    </a:ext>
                  </a:extLst>
                </a:gridCol>
                <a:gridCol w="1589261">
                  <a:extLst>
                    <a:ext uri="{9D8B030D-6E8A-4147-A177-3AD203B41FA5}">
                      <a16:colId xmlns:a16="http://schemas.microsoft.com/office/drawing/2014/main" val="3000145741"/>
                    </a:ext>
                  </a:extLst>
                </a:gridCol>
              </a:tblGrid>
              <a:tr h="446353">
                <a:tc>
                  <a:txBody>
                    <a:bodyPr/>
                    <a:lstStyle/>
                    <a:p>
                      <a:r>
                        <a:rPr lang="en-US" dirty="0"/>
                        <a:t>Set</a:t>
                      </a:r>
                    </a:p>
                  </a:txBody>
                  <a:tcPr/>
                </a:tc>
                <a:tc>
                  <a:txBody>
                    <a:bodyPr/>
                    <a:lstStyle/>
                    <a:p>
                      <a:r>
                        <a:rPr lang="en-US" dirty="0"/>
                        <a:t>NLME MAPE</a:t>
                      </a:r>
                    </a:p>
                  </a:txBody>
                  <a:tcPr/>
                </a:tc>
                <a:tc>
                  <a:txBody>
                    <a:bodyPr/>
                    <a:lstStyle/>
                    <a:p>
                      <a:r>
                        <a:rPr lang="en-US" dirty="0"/>
                        <a:t>CSD MAPE</a:t>
                      </a:r>
                    </a:p>
                  </a:txBody>
                  <a:tcPr/>
                </a:tc>
                <a:extLst>
                  <a:ext uri="{0D108BD9-81ED-4DB2-BD59-A6C34878D82A}">
                    <a16:rowId xmlns:a16="http://schemas.microsoft.com/office/drawing/2014/main" val="1750065935"/>
                  </a:ext>
                </a:extLst>
              </a:tr>
              <a:tr h="446353">
                <a:tc>
                  <a:txBody>
                    <a:bodyPr/>
                    <a:lstStyle/>
                    <a:p>
                      <a:r>
                        <a:rPr lang="en-US" dirty="0"/>
                        <a:t>Training</a:t>
                      </a:r>
                    </a:p>
                  </a:txBody>
                  <a:tcPr/>
                </a:tc>
                <a:tc>
                  <a:txBody>
                    <a:bodyPr/>
                    <a:lstStyle/>
                    <a:p>
                      <a:r>
                        <a:rPr lang="en-US" dirty="0"/>
                        <a:t>4.75</a:t>
                      </a:r>
                    </a:p>
                  </a:txBody>
                  <a:tcPr/>
                </a:tc>
                <a:tc>
                  <a:txBody>
                    <a:bodyPr/>
                    <a:lstStyle/>
                    <a:p>
                      <a:r>
                        <a:rPr lang="en-US" dirty="0"/>
                        <a:t>3.98</a:t>
                      </a:r>
                    </a:p>
                  </a:txBody>
                  <a:tcPr/>
                </a:tc>
                <a:extLst>
                  <a:ext uri="{0D108BD9-81ED-4DB2-BD59-A6C34878D82A}">
                    <a16:rowId xmlns:a16="http://schemas.microsoft.com/office/drawing/2014/main" val="2394591132"/>
                  </a:ext>
                </a:extLst>
              </a:tr>
              <a:tr h="446353">
                <a:tc>
                  <a:txBody>
                    <a:bodyPr/>
                    <a:lstStyle/>
                    <a:p>
                      <a:r>
                        <a:rPr lang="en-US" dirty="0"/>
                        <a:t>Testing</a:t>
                      </a:r>
                    </a:p>
                  </a:txBody>
                  <a:tcPr/>
                </a:tc>
                <a:tc>
                  <a:txBody>
                    <a:bodyPr/>
                    <a:lstStyle/>
                    <a:p>
                      <a:r>
                        <a:rPr lang="en-US" dirty="0"/>
                        <a:t>5.03</a:t>
                      </a:r>
                    </a:p>
                  </a:txBody>
                  <a:tcPr/>
                </a:tc>
                <a:tc>
                  <a:txBody>
                    <a:bodyPr/>
                    <a:lstStyle/>
                    <a:p>
                      <a:r>
                        <a:rPr lang="en-US" dirty="0"/>
                        <a:t>4.41</a:t>
                      </a:r>
                    </a:p>
                  </a:txBody>
                  <a:tcPr/>
                </a:tc>
                <a:extLst>
                  <a:ext uri="{0D108BD9-81ED-4DB2-BD59-A6C34878D82A}">
                    <a16:rowId xmlns:a16="http://schemas.microsoft.com/office/drawing/2014/main" val="2681036628"/>
                  </a:ext>
                </a:extLst>
              </a:tr>
              <a:tr h="446353">
                <a:tc>
                  <a:txBody>
                    <a:bodyPr/>
                    <a:lstStyle/>
                    <a:p>
                      <a:r>
                        <a:rPr lang="en-US" dirty="0"/>
                        <a:t>COVID-19</a:t>
                      </a:r>
                    </a:p>
                  </a:txBody>
                  <a:tcPr/>
                </a:tc>
                <a:tc>
                  <a:txBody>
                    <a:bodyPr/>
                    <a:lstStyle/>
                    <a:p>
                      <a:r>
                        <a:rPr lang="en-US" dirty="0"/>
                        <a:t>10.00</a:t>
                      </a:r>
                    </a:p>
                  </a:txBody>
                  <a:tcPr/>
                </a:tc>
                <a:tc>
                  <a:txBody>
                    <a:bodyPr/>
                    <a:lstStyle/>
                    <a:p>
                      <a:r>
                        <a:rPr lang="en-US" dirty="0"/>
                        <a:t>8.00</a:t>
                      </a:r>
                    </a:p>
                  </a:txBody>
                  <a:tcPr/>
                </a:tc>
                <a:extLst>
                  <a:ext uri="{0D108BD9-81ED-4DB2-BD59-A6C34878D82A}">
                    <a16:rowId xmlns:a16="http://schemas.microsoft.com/office/drawing/2014/main" val="2449898617"/>
                  </a:ext>
                </a:extLst>
              </a:tr>
            </a:tbl>
          </a:graphicData>
        </a:graphic>
      </p:graphicFrame>
    </p:spTree>
    <p:extLst>
      <p:ext uri="{BB962C8B-B14F-4D97-AF65-F5344CB8AC3E}">
        <p14:creationId xmlns:p14="http://schemas.microsoft.com/office/powerpoint/2010/main" val="237626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9A76-A1D6-3B40-B955-0B222CDECA53}"/>
              </a:ext>
            </a:extLst>
          </p:cNvPr>
          <p:cNvSpPr>
            <a:spLocks noGrp="1"/>
          </p:cNvSpPr>
          <p:nvPr>
            <p:ph type="title"/>
          </p:nvPr>
        </p:nvSpPr>
        <p:spPr/>
        <p:txBody>
          <a:bodyPr/>
          <a:lstStyle/>
          <a:p>
            <a:r>
              <a:rPr lang="en-US" dirty="0"/>
              <a:t>THANKS</a:t>
            </a:r>
          </a:p>
        </p:txBody>
      </p:sp>
      <p:sp>
        <p:nvSpPr>
          <p:cNvPr id="3" name="Text Placeholder 2">
            <a:extLst>
              <a:ext uri="{FF2B5EF4-FFF2-40B4-BE49-F238E27FC236}">
                <a16:creationId xmlns:a16="http://schemas.microsoft.com/office/drawing/2014/main" id="{D04D426B-F183-6943-A937-E6A2B906D653}"/>
              </a:ext>
            </a:extLst>
          </p:cNvPr>
          <p:cNvSpPr>
            <a:spLocks noGrp="1"/>
          </p:cNvSpPr>
          <p:nvPr>
            <p:ph type="body" idx="1"/>
          </p:nvPr>
        </p:nvSpPr>
        <p:spPr/>
        <p:txBody>
          <a:bodyPr>
            <a:normAutofit/>
          </a:bodyPr>
          <a:lstStyle/>
          <a:p>
            <a:r>
              <a:rPr lang="en-US" sz="2800" dirty="0"/>
              <a:t>Any Questions?</a:t>
            </a:r>
          </a:p>
        </p:txBody>
      </p:sp>
    </p:spTree>
    <p:extLst>
      <p:ext uri="{BB962C8B-B14F-4D97-AF65-F5344CB8AC3E}">
        <p14:creationId xmlns:p14="http://schemas.microsoft.com/office/powerpoint/2010/main" val="1080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8346A-845A-BC4A-A7D0-08CA8514A112}"/>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3400" b="1" kern="1200">
                <a:solidFill>
                  <a:schemeClr val="tx1"/>
                </a:solidFill>
                <a:latin typeface="+mj-lt"/>
                <a:ea typeface="+mj-ea"/>
                <a:cs typeface="+mj-cs"/>
              </a:rPr>
              <a:t>Yearly death increased between 1% to 3% before COVID-19. It increased 19% in 2020</a:t>
            </a:r>
          </a:p>
        </p:txBody>
      </p:sp>
      <p:sp>
        <p:nvSpPr>
          <p:cNvPr id="42" name="Rectangle 4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51EAD91-1E97-0440-9DFE-C54FB8347079}"/>
              </a:ext>
            </a:extLst>
          </p:cNvPr>
          <p:cNvSpPr txBox="1"/>
          <p:nvPr/>
        </p:nvSpPr>
        <p:spPr>
          <a:xfrm>
            <a:off x="6245823" y="1737360"/>
            <a:ext cx="4641446" cy="898708"/>
          </a:xfrm>
          <a:prstGeom prst="rect">
            <a:avLst/>
          </a:prstGeom>
          <a:noFill/>
        </p:spPr>
        <p:txBody>
          <a:bodyPr wrap="square" rtlCol="0">
            <a:spAutoFit/>
          </a:bodyPr>
          <a:lstStyle/>
          <a:p>
            <a:pPr marL="270891" indent="-270891" defTabSz="722376">
              <a:spcAft>
                <a:spcPts val="600"/>
              </a:spcAft>
              <a:buFont typeface="Wingdings" pitchFamily="2" charset="2"/>
              <a:buChar char="Ø"/>
            </a:pPr>
            <a:r>
              <a:rPr lang="en-US" sz="1580" kern="1200">
                <a:solidFill>
                  <a:schemeClr val="tx1"/>
                </a:solidFill>
                <a:latin typeface="+mn-lt"/>
                <a:ea typeface="+mn-ea"/>
                <a:cs typeface="+mn-cs"/>
              </a:rPr>
              <a:t>The major causes of death are diseases of the heart and cancer.</a:t>
            </a:r>
          </a:p>
          <a:p>
            <a:pPr marL="270891" indent="-270891" defTabSz="722376">
              <a:spcAft>
                <a:spcPts val="600"/>
              </a:spcAft>
              <a:buFont typeface="Wingdings" pitchFamily="2" charset="2"/>
              <a:buChar char="Ø"/>
            </a:pPr>
            <a:r>
              <a:rPr lang="en-US" sz="1580" kern="1200">
                <a:solidFill>
                  <a:schemeClr val="tx1"/>
                </a:solidFill>
                <a:latin typeface="+mn-lt"/>
                <a:ea typeface="+mn-ea"/>
                <a:cs typeface="+mn-cs"/>
              </a:rPr>
              <a:t>COVID-19 was the third cause of death in 2020</a:t>
            </a:r>
            <a:endParaRPr lang="en-US" sz="2000"/>
          </a:p>
        </p:txBody>
      </p:sp>
      <p:pic>
        <p:nvPicPr>
          <p:cNvPr id="4" name="Picture 3">
            <a:extLst>
              <a:ext uri="{FF2B5EF4-FFF2-40B4-BE49-F238E27FC236}">
                <a16:creationId xmlns:a16="http://schemas.microsoft.com/office/drawing/2014/main" id="{4A94E006-EEAD-2112-E5B2-D1AB0E462D50}"/>
              </a:ext>
            </a:extLst>
          </p:cNvPr>
          <p:cNvPicPr>
            <a:picLocks noChangeAspect="1"/>
          </p:cNvPicPr>
          <p:nvPr/>
        </p:nvPicPr>
        <p:blipFill>
          <a:blip r:embed="rId2"/>
          <a:stretch>
            <a:fillRect/>
          </a:stretch>
        </p:blipFill>
        <p:spPr>
          <a:xfrm>
            <a:off x="1295586" y="1897678"/>
            <a:ext cx="4950237" cy="4375106"/>
          </a:xfrm>
          <a:prstGeom prst="rect">
            <a:avLst/>
          </a:prstGeom>
        </p:spPr>
      </p:pic>
      <p:sp>
        <p:nvSpPr>
          <p:cNvPr id="12" name="TextBox 11">
            <a:extLst>
              <a:ext uri="{FF2B5EF4-FFF2-40B4-BE49-F238E27FC236}">
                <a16:creationId xmlns:a16="http://schemas.microsoft.com/office/drawing/2014/main" id="{A6DDEA77-90BD-EE71-3A75-E627F0629DA8}"/>
              </a:ext>
            </a:extLst>
          </p:cNvPr>
          <p:cNvSpPr txBox="1"/>
          <p:nvPr/>
        </p:nvSpPr>
        <p:spPr>
          <a:xfrm>
            <a:off x="2053496" y="3644427"/>
            <a:ext cx="1271502" cy="213905"/>
          </a:xfrm>
          <a:prstGeom prst="rect">
            <a:avLst/>
          </a:prstGeom>
          <a:noFill/>
        </p:spPr>
        <p:txBody>
          <a:bodyPr wrap="none" rtlCol="0">
            <a:spAutoFit/>
          </a:bodyPr>
          <a:lstStyle/>
          <a:p>
            <a:pPr defTabSz="722376">
              <a:spcAft>
                <a:spcPts val="600"/>
              </a:spcAft>
            </a:pPr>
            <a:r>
              <a:rPr lang="en-US" sz="790" kern="1200">
                <a:solidFill>
                  <a:schemeClr val="tx1"/>
                </a:solidFill>
                <a:latin typeface="+mn-lt"/>
                <a:ea typeface="+mn-ea"/>
                <a:cs typeface="+mn-cs"/>
              </a:rPr>
              <a:t>Chronic Lower Respiratory</a:t>
            </a:r>
            <a:endParaRPr lang="en-US" sz="1000"/>
          </a:p>
        </p:txBody>
      </p:sp>
      <p:sp>
        <p:nvSpPr>
          <p:cNvPr id="29" name="Rectangular Callout 28">
            <a:extLst>
              <a:ext uri="{FF2B5EF4-FFF2-40B4-BE49-F238E27FC236}">
                <a16:creationId xmlns:a16="http://schemas.microsoft.com/office/drawing/2014/main" id="{DE084C99-B9D8-C226-7D68-59D536FF034F}"/>
              </a:ext>
            </a:extLst>
          </p:cNvPr>
          <p:cNvSpPr/>
          <p:nvPr/>
        </p:nvSpPr>
        <p:spPr>
          <a:xfrm>
            <a:off x="3069725" y="2791859"/>
            <a:ext cx="730704" cy="196757"/>
          </a:xfrm>
          <a:prstGeom prst="wedgeRectCallout">
            <a:avLst>
              <a:gd name="adj1" fmla="val 5254"/>
              <a:gd name="adj2" fmla="val 191111"/>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790" kern="1200">
                <a:solidFill>
                  <a:schemeClr val="dk1"/>
                </a:solidFill>
                <a:latin typeface="+mn-lt"/>
                <a:ea typeface="+mn-ea"/>
                <a:cs typeface="+mn-cs"/>
              </a:rPr>
              <a:t>Influenza</a:t>
            </a:r>
            <a:endParaRPr lang="en-US" sz="1000"/>
          </a:p>
        </p:txBody>
      </p:sp>
      <p:sp>
        <p:nvSpPr>
          <p:cNvPr id="31" name="TextBox 30">
            <a:extLst>
              <a:ext uri="{FF2B5EF4-FFF2-40B4-BE49-F238E27FC236}">
                <a16:creationId xmlns:a16="http://schemas.microsoft.com/office/drawing/2014/main" id="{759360CB-55F2-3FFA-6F21-06E4F0932533}"/>
              </a:ext>
            </a:extLst>
          </p:cNvPr>
          <p:cNvSpPr txBox="1"/>
          <p:nvPr/>
        </p:nvSpPr>
        <p:spPr>
          <a:xfrm>
            <a:off x="2976508" y="3460160"/>
            <a:ext cx="853119" cy="213905"/>
          </a:xfrm>
          <a:prstGeom prst="rect">
            <a:avLst/>
          </a:prstGeom>
          <a:noFill/>
        </p:spPr>
        <p:txBody>
          <a:bodyPr wrap="none" rtlCol="0">
            <a:spAutoFit/>
          </a:bodyPr>
          <a:lstStyle/>
          <a:p>
            <a:pPr defTabSz="722376">
              <a:spcAft>
                <a:spcPts val="600"/>
              </a:spcAft>
            </a:pPr>
            <a:r>
              <a:rPr lang="en-US" sz="790" kern="1200">
                <a:solidFill>
                  <a:schemeClr val="tx1"/>
                </a:solidFill>
                <a:latin typeface="+mn-lt"/>
                <a:ea typeface="+mn-ea"/>
                <a:cs typeface="+mn-cs"/>
              </a:rPr>
              <a:t>Cerebrovascular</a:t>
            </a:r>
            <a:endParaRPr lang="en-US" sz="1000"/>
          </a:p>
        </p:txBody>
      </p:sp>
      <p:sp>
        <p:nvSpPr>
          <p:cNvPr id="32" name="TextBox 31">
            <a:extLst>
              <a:ext uri="{FF2B5EF4-FFF2-40B4-BE49-F238E27FC236}">
                <a16:creationId xmlns:a16="http://schemas.microsoft.com/office/drawing/2014/main" id="{9F615FA2-8FEB-554A-BF69-2202F2C3A360}"/>
              </a:ext>
            </a:extLst>
          </p:cNvPr>
          <p:cNvSpPr txBox="1"/>
          <p:nvPr/>
        </p:nvSpPr>
        <p:spPr>
          <a:xfrm>
            <a:off x="3652948" y="3255052"/>
            <a:ext cx="546945" cy="213905"/>
          </a:xfrm>
          <a:prstGeom prst="rect">
            <a:avLst/>
          </a:prstGeom>
          <a:noFill/>
        </p:spPr>
        <p:txBody>
          <a:bodyPr wrap="none" rtlCol="0">
            <a:spAutoFit/>
          </a:bodyPr>
          <a:lstStyle/>
          <a:p>
            <a:pPr defTabSz="722376">
              <a:spcAft>
                <a:spcPts val="600"/>
              </a:spcAft>
            </a:pPr>
            <a:r>
              <a:rPr lang="en-US" sz="790" kern="1200" err="1">
                <a:solidFill>
                  <a:schemeClr val="tx1"/>
                </a:solidFill>
                <a:latin typeface="+mn-lt"/>
                <a:ea typeface="+mn-ea"/>
                <a:cs typeface="+mn-cs"/>
              </a:rPr>
              <a:t>Alzeimer</a:t>
            </a:r>
            <a:endParaRPr lang="en-US" sz="1000"/>
          </a:p>
        </p:txBody>
      </p:sp>
      <p:sp>
        <p:nvSpPr>
          <p:cNvPr id="33" name="TextBox 32">
            <a:extLst>
              <a:ext uri="{FF2B5EF4-FFF2-40B4-BE49-F238E27FC236}">
                <a16:creationId xmlns:a16="http://schemas.microsoft.com/office/drawing/2014/main" id="{3970F863-139E-C507-8CB8-B040055DFE9A}"/>
              </a:ext>
            </a:extLst>
          </p:cNvPr>
          <p:cNvSpPr txBox="1"/>
          <p:nvPr/>
        </p:nvSpPr>
        <p:spPr>
          <a:xfrm>
            <a:off x="4276205" y="3095157"/>
            <a:ext cx="519694" cy="213905"/>
          </a:xfrm>
          <a:prstGeom prst="rect">
            <a:avLst/>
          </a:prstGeom>
          <a:noFill/>
        </p:spPr>
        <p:txBody>
          <a:bodyPr wrap="none" rtlCol="0">
            <a:spAutoFit/>
          </a:bodyPr>
          <a:lstStyle/>
          <a:p>
            <a:pPr defTabSz="722376">
              <a:spcAft>
                <a:spcPts val="600"/>
              </a:spcAft>
            </a:pPr>
            <a:r>
              <a:rPr lang="en-US" sz="790" kern="1200" err="1">
                <a:solidFill>
                  <a:schemeClr val="tx1"/>
                </a:solidFill>
                <a:latin typeface="+mn-lt"/>
                <a:ea typeface="+mn-ea"/>
                <a:cs typeface="+mn-cs"/>
              </a:rPr>
              <a:t>Diabetis</a:t>
            </a:r>
            <a:endParaRPr lang="en-US" sz="1000"/>
          </a:p>
        </p:txBody>
      </p:sp>
      <p:sp>
        <p:nvSpPr>
          <p:cNvPr id="34" name="TextBox 33">
            <a:extLst>
              <a:ext uri="{FF2B5EF4-FFF2-40B4-BE49-F238E27FC236}">
                <a16:creationId xmlns:a16="http://schemas.microsoft.com/office/drawing/2014/main" id="{DE7A6188-4A7B-EB61-BBE6-FA624F0D317A}"/>
              </a:ext>
            </a:extLst>
          </p:cNvPr>
          <p:cNvSpPr txBox="1"/>
          <p:nvPr/>
        </p:nvSpPr>
        <p:spPr>
          <a:xfrm>
            <a:off x="5584590" y="2638631"/>
            <a:ext cx="585417" cy="213905"/>
          </a:xfrm>
          <a:prstGeom prst="rect">
            <a:avLst/>
          </a:prstGeom>
          <a:noFill/>
        </p:spPr>
        <p:txBody>
          <a:bodyPr wrap="none" rtlCol="0">
            <a:spAutoFit/>
          </a:bodyPr>
          <a:lstStyle/>
          <a:p>
            <a:pPr defTabSz="722376">
              <a:spcAft>
                <a:spcPts val="600"/>
              </a:spcAft>
            </a:pPr>
            <a:r>
              <a:rPr lang="en-US" sz="790" kern="1200">
                <a:solidFill>
                  <a:schemeClr val="tx1"/>
                </a:solidFill>
                <a:latin typeface="+mn-lt"/>
                <a:ea typeface="+mn-ea"/>
                <a:cs typeface="+mn-cs"/>
              </a:rPr>
              <a:t>COVID-19</a:t>
            </a:r>
            <a:endParaRPr lang="en-US" sz="1000"/>
          </a:p>
        </p:txBody>
      </p:sp>
      <p:sp>
        <p:nvSpPr>
          <p:cNvPr id="35" name="Rectangular Callout 34">
            <a:extLst>
              <a:ext uri="{FF2B5EF4-FFF2-40B4-BE49-F238E27FC236}">
                <a16:creationId xmlns:a16="http://schemas.microsoft.com/office/drawing/2014/main" id="{81FCD5A8-1388-C2F6-E736-0C65090E014A}"/>
              </a:ext>
            </a:extLst>
          </p:cNvPr>
          <p:cNvSpPr/>
          <p:nvPr/>
        </p:nvSpPr>
        <p:spPr>
          <a:xfrm>
            <a:off x="4000501" y="2589585"/>
            <a:ext cx="1116664" cy="307130"/>
          </a:xfrm>
          <a:prstGeom prst="wedgeRectCallout">
            <a:avLst>
              <a:gd name="adj1" fmla="val 18057"/>
              <a:gd name="adj2" fmla="val 82498"/>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790" kern="1200">
                <a:solidFill>
                  <a:schemeClr val="dk1"/>
                </a:solidFill>
                <a:latin typeface="+mn-lt"/>
                <a:ea typeface="+mn-ea"/>
                <a:cs typeface="+mn-cs"/>
              </a:rPr>
              <a:t>Other diseases respiratory system</a:t>
            </a:r>
            <a:endParaRPr lang="en-US" sz="1000"/>
          </a:p>
        </p:txBody>
      </p:sp>
      <p:pic>
        <p:nvPicPr>
          <p:cNvPr id="5" name="Picture 4">
            <a:extLst>
              <a:ext uri="{FF2B5EF4-FFF2-40B4-BE49-F238E27FC236}">
                <a16:creationId xmlns:a16="http://schemas.microsoft.com/office/drawing/2014/main" id="{33410EE9-D72C-3623-1DAC-04C3C768CECC}"/>
              </a:ext>
            </a:extLst>
          </p:cNvPr>
          <p:cNvPicPr>
            <a:picLocks noChangeAspect="1"/>
          </p:cNvPicPr>
          <p:nvPr/>
        </p:nvPicPr>
        <p:blipFill>
          <a:blip r:embed="rId3"/>
          <a:stretch>
            <a:fillRect/>
          </a:stretch>
        </p:blipFill>
        <p:spPr>
          <a:xfrm>
            <a:off x="6472657" y="2567090"/>
            <a:ext cx="4283522" cy="3675888"/>
          </a:xfrm>
          <a:prstGeom prst="rect">
            <a:avLst/>
          </a:prstGeom>
        </p:spPr>
      </p:pic>
    </p:spTree>
    <p:extLst>
      <p:ext uri="{BB962C8B-B14F-4D97-AF65-F5344CB8AC3E}">
        <p14:creationId xmlns:p14="http://schemas.microsoft.com/office/powerpoint/2010/main" val="408303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8346A-845A-BC4A-A7D0-08CA8514A112}"/>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3100" b="1" kern="1200" dirty="0">
                <a:solidFill>
                  <a:schemeClr val="tx1"/>
                </a:solidFill>
                <a:latin typeface="+mj-lt"/>
                <a:ea typeface="+mj-ea"/>
                <a:cs typeface="+mj-cs"/>
              </a:rPr>
              <a:t>West Virginia, Maine, Mississippi, Alabama, Kentucky, Tennessee and Arkansas are the states with the largest Crude rate in 2019</a:t>
            </a:r>
          </a:p>
        </p:txBody>
      </p:sp>
      <p:sp>
        <p:nvSpPr>
          <p:cNvPr id="25" name="Rectangle 2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51EAD91-1E97-0440-9DFE-C54FB8347079}"/>
              </a:ext>
            </a:extLst>
          </p:cNvPr>
          <p:cNvSpPr txBox="1"/>
          <p:nvPr/>
        </p:nvSpPr>
        <p:spPr>
          <a:xfrm>
            <a:off x="499423" y="1759022"/>
            <a:ext cx="6731585" cy="926407"/>
          </a:xfrm>
          <a:prstGeom prst="rect">
            <a:avLst/>
          </a:prstGeom>
          <a:noFill/>
        </p:spPr>
        <p:txBody>
          <a:bodyPr wrap="square" rtlCol="0">
            <a:spAutoFit/>
          </a:bodyPr>
          <a:lstStyle/>
          <a:p>
            <a:pPr marL="281178" indent="-281178" defTabSz="749808">
              <a:spcAft>
                <a:spcPts val="600"/>
              </a:spcAft>
              <a:buFont typeface="Wingdings" pitchFamily="2" charset="2"/>
              <a:buChar char="Ø"/>
            </a:pPr>
            <a:r>
              <a:rPr lang="en-US" sz="1640" kern="1200" dirty="0">
                <a:solidFill>
                  <a:schemeClr val="tx1"/>
                </a:solidFill>
                <a:latin typeface="+mn-lt"/>
                <a:ea typeface="+mn-ea"/>
                <a:cs typeface="+mn-cs"/>
              </a:rPr>
              <a:t>West Virginia had a crude rate in 2019 of 136. </a:t>
            </a:r>
            <a:r>
              <a:rPr lang="en-US" sz="1640" dirty="0"/>
              <a:t>It </a:t>
            </a:r>
            <a:r>
              <a:rPr lang="en-US" sz="1640" kern="1200" dirty="0">
                <a:solidFill>
                  <a:schemeClr val="tx1"/>
                </a:solidFill>
                <a:latin typeface="+mn-lt"/>
                <a:ea typeface="+mn-ea"/>
                <a:cs typeface="+mn-cs"/>
              </a:rPr>
              <a:t>increased to 1619 in 2021</a:t>
            </a:r>
          </a:p>
          <a:p>
            <a:pPr marL="281178" indent="-281178" defTabSz="749808">
              <a:spcAft>
                <a:spcPts val="600"/>
              </a:spcAft>
              <a:buFont typeface="Wingdings" pitchFamily="2" charset="2"/>
              <a:buChar char="Ø"/>
            </a:pPr>
            <a:r>
              <a:rPr lang="en-US" sz="1640" kern="1200" dirty="0">
                <a:solidFill>
                  <a:schemeClr val="tx1"/>
                </a:solidFill>
                <a:latin typeface="+mn-lt"/>
                <a:ea typeface="+mn-ea"/>
                <a:cs typeface="+mn-cs"/>
              </a:rPr>
              <a:t>California, Texas and Florida are the states with the largest yearly deaths – because they are the most populous states</a:t>
            </a:r>
            <a:endParaRPr lang="en-US" sz="2000" dirty="0"/>
          </a:p>
        </p:txBody>
      </p:sp>
      <p:pic>
        <p:nvPicPr>
          <p:cNvPr id="6" name="Picture 5">
            <a:extLst>
              <a:ext uri="{FF2B5EF4-FFF2-40B4-BE49-F238E27FC236}">
                <a16:creationId xmlns:a16="http://schemas.microsoft.com/office/drawing/2014/main" id="{327FF8EA-E913-5A85-5E7B-5F43D1E9707D}"/>
              </a:ext>
            </a:extLst>
          </p:cNvPr>
          <p:cNvPicPr>
            <a:picLocks noChangeAspect="1"/>
          </p:cNvPicPr>
          <p:nvPr/>
        </p:nvPicPr>
        <p:blipFill>
          <a:blip r:embed="rId2"/>
          <a:stretch>
            <a:fillRect/>
          </a:stretch>
        </p:blipFill>
        <p:spPr>
          <a:xfrm>
            <a:off x="7736554" y="1737360"/>
            <a:ext cx="3031115" cy="2301214"/>
          </a:xfrm>
          <a:prstGeom prst="rect">
            <a:avLst/>
          </a:prstGeom>
        </p:spPr>
      </p:pic>
      <p:pic>
        <p:nvPicPr>
          <p:cNvPr id="7" name="Picture 6">
            <a:extLst>
              <a:ext uri="{FF2B5EF4-FFF2-40B4-BE49-F238E27FC236}">
                <a16:creationId xmlns:a16="http://schemas.microsoft.com/office/drawing/2014/main" id="{C2A1C2CC-B448-20DE-6A95-3613D7FEC6C5}"/>
              </a:ext>
            </a:extLst>
          </p:cNvPr>
          <p:cNvPicPr>
            <a:picLocks noChangeAspect="1"/>
          </p:cNvPicPr>
          <p:nvPr/>
        </p:nvPicPr>
        <p:blipFill>
          <a:blip r:embed="rId3"/>
          <a:stretch>
            <a:fillRect/>
          </a:stretch>
        </p:blipFill>
        <p:spPr>
          <a:xfrm>
            <a:off x="7736555" y="4112379"/>
            <a:ext cx="3143363" cy="2160405"/>
          </a:xfrm>
          <a:prstGeom prst="rect">
            <a:avLst/>
          </a:prstGeom>
        </p:spPr>
      </p:pic>
      <p:sp>
        <p:nvSpPr>
          <p:cNvPr id="8" name="TextBox 7">
            <a:extLst>
              <a:ext uri="{FF2B5EF4-FFF2-40B4-BE49-F238E27FC236}">
                <a16:creationId xmlns:a16="http://schemas.microsoft.com/office/drawing/2014/main" id="{45950394-DA9A-0562-BF01-197E275ABCD3}"/>
              </a:ext>
            </a:extLst>
          </p:cNvPr>
          <p:cNvSpPr txBox="1"/>
          <p:nvPr/>
        </p:nvSpPr>
        <p:spPr>
          <a:xfrm>
            <a:off x="7736554" y="1916498"/>
            <a:ext cx="943720" cy="319446"/>
          </a:xfrm>
          <a:prstGeom prst="rect">
            <a:avLst/>
          </a:prstGeom>
          <a:noFill/>
        </p:spPr>
        <p:txBody>
          <a:bodyPr wrap="none" rtlCol="0">
            <a:spAutoFit/>
          </a:bodyPr>
          <a:lstStyle/>
          <a:p>
            <a:pPr defTabSz="749808">
              <a:spcAft>
                <a:spcPts val="600"/>
              </a:spcAft>
            </a:pPr>
            <a:r>
              <a:rPr lang="en-US" sz="1476" kern="1200" dirty="0">
                <a:solidFill>
                  <a:schemeClr val="tx1"/>
                </a:solidFill>
                <a:latin typeface="+mn-lt"/>
                <a:ea typeface="+mn-ea"/>
                <a:cs typeface="+mn-cs"/>
              </a:rPr>
              <a:t>Year 2019</a:t>
            </a:r>
            <a:endParaRPr lang="en-US" dirty="0"/>
          </a:p>
        </p:txBody>
      </p:sp>
      <p:sp>
        <p:nvSpPr>
          <p:cNvPr id="10" name="TextBox 9">
            <a:extLst>
              <a:ext uri="{FF2B5EF4-FFF2-40B4-BE49-F238E27FC236}">
                <a16:creationId xmlns:a16="http://schemas.microsoft.com/office/drawing/2014/main" id="{77F1E21B-6CAD-6DD9-5E9E-E3D3E1BED93B}"/>
              </a:ext>
            </a:extLst>
          </p:cNvPr>
          <p:cNvSpPr txBox="1"/>
          <p:nvPr/>
        </p:nvSpPr>
        <p:spPr>
          <a:xfrm>
            <a:off x="7737754" y="4038574"/>
            <a:ext cx="943720"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Year 2021</a:t>
            </a:r>
            <a:endParaRPr lang="en-US"/>
          </a:p>
        </p:txBody>
      </p:sp>
      <p:pic>
        <p:nvPicPr>
          <p:cNvPr id="11" name="Picture 10">
            <a:extLst>
              <a:ext uri="{FF2B5EF4-FFF2-40B4-BE49-F238E27FC236}">
                <a16:creationId xmlns:a16="http://schemas.microsoft.com/office/drawing/2014/main" id="{63811778-E24D-0349-6530-728B99EF1D13}"/>
              </a:ext>
            </a:extLst>
          </p:cNvPr>
          <p:cNvPicPr>
            <a:picLocks noChangeAspect="1"/>
          </p:cNvPicPr>
          <p:nvPr/>
        </p:nvPicPr>
        <p:blipFill>
          <a:blip r:embed="rId4"/>
          <a:stretch>
            <a:fillRect/>
          </a:stretch>
        </p:blipFill>
        <p:spPr>
          <a:xfrm>
            <a:off x="7703857" y="3200257"/>
            <a:ext cx="1340222" cy="562331"/>
          </a:xfrm>
          <a:prstGeom prst="rect">
            <a:avLst/>
          </a:prstGeom>
        </p:spPr>
      </p:pic>
      <p:pic>
        <p:nvPicPr>
          <p:cNvPr id="13" name="Picture 12">
            <a:extLst>
              <a:ext uri="{FF2B5EF4-FFF2-40B4-BE49-F238E27FC236}">
                <a16:creationId xmlns:a16="http://schemas.microsoft.com/office/drawing/2014/main" id="{14E26600-6FFB-593C-F9FB-32B351D1B011}"/>
              </a:ext>
            </a:extLst>
          </p:cNvPr>
          <p:cNvPicPr>
            <a:picLocks noChangeAspect="1"/>
          </p:cNvPicPr>
          <p:nvPr/>
        </p:nvPicPr>
        <p:blipFill>
          <a:blip r:embed="rId5"/>
          <a:stretch>
            <a:fillRect/>
          </a:stretch>
        </p:blipFill>
        <p:spPr>
          <a:xfrm>
            <a:off x="1439759" y="2873073"/>
            <a:ext cx="2395711" cy="2449492"/>
          </a:xfrm>
          <a:prstGeom prst="rect">
            <a:avLst/>
          </a:prstGeom>
        </p:spPr>
      </p:pic>
      <p:sp>
        <p:nvSpPr>
          <p:cNvPr id="14" name="TextBox 13">
            <a:extLst>
              <a:ext uri="{FF2B5EF4-FFF2-40B4-BE49-F238E27FC236}">
                <a16:creationId xmlns:a16="http://schemas.microsoft.com/office/drawing/2014/main" id="{A390827A-3D0D-EE3A-9931-E7EADAA86147}"/>
              </a:ext>
            </a:extLst>
          </p:cNvPr>
          <p:cNvSpPr txBox="1"/>
          <p:nvPr/>
        </p:nvSpPr>
        <p:spPr>
          <a:xfrm>
            <a:off x="1302938" y="2721420"/>
            <a:ext cx="943720"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Year 2019</a:t>
            </a:r>
            <a:endParaRPr lang="en-US"/>
          </a:p>
        </p:txBody>
      </p:sp>
      <p:pic>
        <p:nvPicPr>
          <p:cNvPr id="15" name="Picture 14">
            <a:extLst>
              <a:ext uri="{FF2B5EF4-FFF2-40B4-BE49-F238E27FC236}">
                <a16:creationId xmlns:a16="http://schemas.microsoft.com/office/drawing/2014/main" id="{FFF44254-DF4A-FDF7-E3F7-FD71AAD3A79C}"/>
              </a:ext>
            </a:extLst>
          </p:cNvPr>
          <p:cNvPicPr>
            <a:picLocks noChangeAspect="1"/>
          </p:cNvPicPr>
          <p:nvPr/>
        </p:nvPicPr>
        <p:blipFill>
          <a:blip r:embed="rId6"/>
          <a:stretch>
            <a:fillRect/>
          </a:stretch>
        </p:blipFill>
        <p:spPr>
          <a:xfrm>
            <a:off x="4170209" y="2966966"/>
            <a:ext cx="2555253" cy="2435312"/>
          </a:xfrm>
          <a:prstGeom prst="rect">
            <a:avLst/>
          </a:prstGeom>
        </p:spPr>
      </p:pic>
      <p:sp>
        <p:nvSpPr>
          <p:cNvPr id="16" name="TextBox 15">
            <a:extLst>
              <a:ext uri="{FF2B5EF4-FFF2-40B4-BE49-F238E27FC236}">
                <a16:creationId xmlns:a16="http://schemas.microsoft.com/office/drawing/2014/main" id="{83DAD00C-7EC2-D9E8-7100-AFCA612AB1C3}"/>
              </a:ext>
            </a:extLst>
          </p:cNvPr>
          <p:cNvSpPr txBox="1"/>
          <p:nvPr/>
        </p:nvSpPr>
        <p:spPr>
          <a:xfrm>
            <a:off x="4242516" y="2723227"/>
            <a:ext cx="943720"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Year 2021</a:t>
            </a:r>
            <a:endParaRPr lang="en-US"/>
          </a:p>
        </p:txBody>
      </p:sp>
      <p:pic>
        <p:nvPicPr>
          <p:cNvPr id="17" name="Picture 16">
            <a:extLst>
              <a:ext uri="{FF2B5EF4-FFF2-40B4-BE49-F238E27FC236}">
                <a16:creationId xmlns:a16="http://schemas.microsoft.com/office/drawing/2014/main" id="{3B3657EF-3E94-498C-7A69-EC7ECD74BF77}"/>
              </a:ext>
            </a:extLst>
          </p:cNvPr>
          <p:cNvPicPr>
            <a:picLocks noChangeAspect="1"/>
          </p:cNvPicPr>
          <p:nvPr/>
        </p:nvPicPr>
        <p:blipFill>
          <a:blip r:embed="rId7"/>
          <a:stretch>
            <a:fillRect/>
          </a:stretch>
        </p:blipFill>
        <p:spPr>
          <a:xfrm>
            <a:off x="1388496" y="5379359"/>
            <a:ext cx="1647878" cy="813509"/>
          </a:xfrm>
          <a:prstGeom prst="rect">
            <a:avLst/>
          </a:prstGeom>
        </p:spPr>
      </p:pic>
      <p:sp>
        <p:nvSpPr>
          <p:cNvPr id="18" name="TextBox 17">
            <a:extLst>
              <a:ext uri="{FF2B5EF4-FFF2-40B4-BE49-F238E27FC236}">
                <a16:creationId xmlns:a16="http://schemas.microsoft.com/office/drawing/2014/main" id="{3F1B3268-A7A9-7405-601B-EFFB83029EAC}"/>
              </a:ext>
            </a:extLst>
          </p:cNvPr>
          <p:cNvSpPr txBox="1"/>
          <p:nvPr/>
        </p:nvSpPr>
        <p:spPr>
          <a:xfrm>
            <a:off x="3561376" y="5680446"/>
            <a:ext cx="3422925"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Crude Rate = 100,000* Deaths/Population</a:t>
            </a:r>
            <a:endParaRPr lang="en-US"/>
          </a:p>
        </p:txBody>
      </p:sp>
    </p:spTree>
    <p:extLst>
      <p:ext uri="{BB962C8B-B14F-4D97-AF65-F5344CB8AC3E}">
        <p14:creationId xmlns:p14="http://schemas.microsoft.com/office/powerpoint/2010/main" val="151352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346A-845A-BC4A-A7D0-08CA8514A112}"/>
              </a:ext>
            </a:extLst>
          </p:cNvPr>
          <p:cNvSpPr>
            <a:spLocks noGrp="1"/>
          </p:cNvSpPr>
          <p:nvPr>
            <p:ph type="title"/>
          </p:nvPr>
        </p:nvSpPr>
        <p:spPr>
          <a:xfrm>
            <a:off x="715818" y="109151"/>
            <a:ext cx="10515600" cy="1325563"/>
          </a:xfrm>
        </p:spPr>
        <p:txBody>
          <a:bodyPr/>
          <a:lstStyle/>
          <a:p>
            <a:r>
              <a:rPr lang="en-US" dirty="0"/>
              <a:t>What are excess deaths?</a:t>
            </a:r>
          </a:p>
        </p:txBody>
      </p:sp>
      <p:grpSp>
        <p:nvGrpSpPr>
          <p:cNvPr id="3" name="Group 2">
            <a:extLst>
              <a:ext uri="{FF2B5EF4-FFF2-40B4-BE49-F238E27FC236}">
                <a16:creationId xmlns:a16="http://schemas.microsoft.com/office/drawing/2014/main" id="{D983E0E0-D009-C2DB-A47F-C150E8CFCBC4}"/>
              </a:ext>
            </a:extLst>
          </p:cNvPr>
          <p:cNvGrpSpPr/>
          <p:nvPr/>
        </p:nvGrpSpPr>
        <p:grpSpPr>
          <a:xfrm>
            <a:off x="471346" y="1332630"/>
            <a:ext cx="11474655" cy="5095041"/>
            <a:chOff x="471346" y="1332630"/>
            <a:chExt cx="11474655" cy="5095041"/>
          </a:xfrm>
        </p:grpSpPr>
        <p:cxnSp>
          <p:nvCxnSpPr>
            <p:cNvPr id="38" name="Straight Arrow Connector 37">
              <a:extLst>
                <a:ext uri="{FF2B5EF4-FFF2-40B4-BE49-F238E27FC236}">
                  <a16:creationId xmlns:a16="http://schemas.microsoft.com/office/drawing/2014/main" id="{C97F207B-44FB-FF42-A674-32272E17C898}"/>
                </a:ext>
              </a:extLst>
            </p:cNvPr>
            <p:cNvCxnSpPr>
              <a:cxnSpLocks/>
            </p:cNvCxnSpPr>
            <p:nvPr/>
          </p:nvCxnSpPr>
          <p:spPr>
            <a:xfrm>
              <a:off x="11504211" y="2224759"/>
              <a:ext cx="0" cy="179644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7C0DD94-7729-0D4F-A3D7-6279C9A73B59}"/>
                </a:ext>
              </a:extLst>
            </p:cNvPr>
            <p:cNvSpPr/>
            <p:nvPr/>
          </p:nvSpPr>
          <p:spPr>
            <a:xfrm rot="5400000">
              <a:off x="6007325" y="3691350"/>
              <a:ext cx="87722" cy="83881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FF"/>
                </a:highlight>
              </a:endParaRPr>
            </a:p>
          </p:txBody>
        </p:sp>
        <p:sp>
          <p:nvSpPr>
            <p:cNvPr id="44" name="Right Triangle 43">
              <a:extLst>
                <a:ext uri="{FF2B5EF4-FFF2-40B4-BE49-F238E27FC236}">
                  <a16:creationId xmlns:a16="http://schemas.microsoft.com/office/drawing/2014/main" id="{14393818-AAAD-0D49-921A-407D90722DF7}"/>
                </a:ext>
              </a:extLst>
            </p:cNvPr>
            <p:cNvSpPr/>
            <p:nvPr/>
          </p:nvSpPr>
          <p:spPr>
            <a:xfrm rot="5400000">
              <a:off x="7224043" y="2922187"/>
              <a:ext cx="217824" cy="213299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FF"/>
                </a:highlight>
              </a:endParaRPr>
            </a:p>
          </p:txBody>
        </p:sp>
        <p:sp>
          <p:nvSpPr>
            <p:cNvPr id="67" name="Right Triangle 66">
              <a:extLst>
                <a:ext uri="{FF2B5EF4-FFF2-40B4-BE49-F238E27FC236}">
                  <a16:creationId xmlns:a16="http://schemas.microsoft.com/office/drawing/2014/main" id="{23EE51FF-9883-B34A-8811-DC65CA18203A}"/>
                </a:ext>
              </a:extLst>
            </p:cNvPr>
            <p:cNvSpPr/>
            <p:nvPr/>
          </p:nvSpPr>
          <p:spPr>
            <a:xfrm rot="5400000">
              <a:off x="5588688" y="3906780"/>
              <a:ext cx="87719" cy="293908"/>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9B237009-893A-2943-9FD2-0F814BA96DC9}"/>
                </a:ext>
              </a:extLst>
            </p:cNvPr>
            <p:cNvSpPr/>
            <p:nvPr/>
          </p:nvSpPr>
          <p:spPr>
            <a:xfrm rot="16200000">
              <a:off x="5620919" y="3763011"/>
              <a:ext cx="201259" cy="330709"/>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Triangle 64">
              <a:extLst>
                <a:ext uri="{FF2B5EF4-FFF2-40B4-BE49-F238E27FC236}">
                  <a16:creationId xmlns:a16="http://schemas.microsoft.com/office/drawing/2014/main" id="{D87C3166-9357-5541-95C0-F8C6AC4E71C5}"/>
                </a:ext>
              </a:extLst>
            </p:cNvPr>
            <p:cNvSpPr/>
            <p:nvPr/>
          </p:nvSpPr>
          <p:spPr>
            <a:xfrm rot="5400000">
              <a:off x="6040060" y="3657535"/>
              <a:ext cx="176309" cy="487451"/>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Triangle 63">
              <a:extLst>
                <a:ext uri="{FF2B5EF4-FFF2-40B4-BE49-F238E27FC236}">
                  <a16:creationId xmlns:a16="http://schemas.microsoft.com/office/drawing/2014/main" id="{6CFA5A72-982D-F84A-9290-977418A335E0}"/>
                </a:ext>
              </a:extLst>
            </p:cNvPr>
            <p:cNvSpPr/>
            <p:nvPr/>
          </p:nvSpPr>
          <p:spPr>
            <a:xfrm rot="16200000">
              <a:off x="5883695" y="3459779"/>
              <a:ext cx="279066" cy="487452"/>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a:extLst>
                <a:ext uri="{FF2B5EF4-FFF2-40B4-BE49-F238E27FC236}">
                  <a16:creationId xmlns:a16="http://schemas.microsoft.com/office/drawing/2014/main" id="{F09D2C92-3540-344A-B130-DEDB27474AD5}"/>
                </a:ext>
              </a:extLst>
            </p:cNvPr>
            <p:cNvSpPr/>
            <p:nvPr/>
          </p:nvSpPr>
          <p:spPr>
            <a:xfrm rot="5400000">
              <a:off x="6561011" y="3292393"/>
              <a:ext cx="279065" cy="868170"/>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61">
              <a:extLst>
                <a:ext uri="{FF2B5EF4-FFF2-40B4-BE49-F238E27FC236}">
                  <a16:creationId xmlns:a16="http://schemas.microsoft.com/office/drawing/2014/main" id="{C02F6C32-3B80-EB4B-89A3-F63721EE4C68}"/>
                </a:ext>
              </a:extLst>
            </p:cNvPr>
            <p:cNvSpPr/>
            <p:nvPr/>
          </p:nvSpPr>
          <p:spPr>
            <a:xfrm rot="16200000">
              <a:off x="6433812" y="2967799"/>
              <a:ext cx="418847" cy="844740"/>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Triangle 44">
              <a:extLst>
                <a:ext uri="{FF2B5EF4-FFF2-40B4-BE49-F238E27FC236}">
                  <a16:creationId xmlns:a16="http://schemas.microsoft.com/office/drawing/2014/main" id="{53852AFF-F443-4F47-B581-CF16DD316735}"/>
                </a:ext>
              </a:extLst>
            </p:cNvPr>
            <p:cNvSpPr/>
            <p:nvPr/>
          </p:nvSpPr>
          <p:spPr>
            <a:xfrm rot="16200000">
              <a:off x="6981632" y="2398336"/>
              <a:ext cx="771676" cy="220202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FF"/>
                </a:highlight>
              </a:endParaRPr>
            </a:p>
          </p:txBody>
        </p:sp>
        <p:sp>
          <p:nvSpPr>
            <p:cNvPr id="33" name="Right Triangle 32">
              <a:extLst>
                <a:ext uri="{FF2B5EF4-FFF2-40B4-BE49-F238E27FC236}">
                  <a16:creationId xmlns:a16="http://schemas.microsoft.com/office/drawing/2014/main" id="{DEEDE0C7-8402-6742-9E29-3295C5A94462}"/>
                </a:ext>
              </a:extLst>
            </p:cNvPr>
            <p:cNvSpPr/>
            <p:nvPr/>
          </p:nvSpPr>
          <p:spPr>
            <a:xfrm rot="5400000">
              <a:off x="7539978" y="2616749"/>
              <a:ext cx="497179" cy="1520211"/>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5886BA3B-EC03-3F4A-8FA9-97A913BE11B1}"/>
                </a:ext>
              </a:extLst>
            </p:cNvPr>
            <p:cNvSpPr/>
            <p:nvPr/>
          </p:nvSpPr>
          <p:spPr>
            <a:xfrm rot="16200000">
              <a:off x="7371591" y="2076775"/>
              <a:ext cx="822959" cy="12928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 Arrow 3">
              <a:extLst>
                <a:ext uri="{FF2B5EF4-FFF2-40B4-BE49-F238E27FC236}">
                  <a16:creationId xmlns:a16="http://schemas.microsoft.com/office/drawing/2014/main" id="{E3C1A445-DC21-1543-AC91-6C4D05D1640B}"/>
                </a:ext>
              </a:extLst>
            </p:cNvPr>
            <p:cNvSpPr/>
            <p:nvPr/>
          </p:nvSpPr>
          <p:spPr>
            <a:xfrm>
              <a:off x="806267" y="2224759"/>
              <a:ext cx="315039" cy="3591442"/>
            </a:xfrm>
            <a:prstGeom prst="upArrow">
              <a:avLst/>
            </a:prstGeom>
            <a:solidFill>
              <a:srgbClr val="E4E4E4">
                <a:lumMod val="75000"/>
              </a:srgbClr>
            </a:solidFill>
            <a:ln w="25400" cap="flat" cmpd="sng" algn="ctr">
              <a:noFill/>
              <a:prstDash val="solid"/>
            </a:ln>
            <a:effectLst/>
          </p:spPr>
          <p:txBody>
            <a:bodyPr rtlCol="0" anchor="ctr"/>
            <a:lstStyle/>
            <a:p>
              <a:pPr algn="ctr" defTabSz="903086">
                <a:defRPr/>
              </a:pPr>
              <a:endParaRPr lang="en-US" sz="1777" kern="0" dirty="0">
                <a:solidFill>
                  <a:srgbClr val="E4E4E4"/>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FFA17B9-BBF7-0A45-96A1-F3680147BF83}"/>
                </a:ext>
              </a:extLst>
            </p:cNvPr>
            <p:cNvSpPr txBox="1"/>
            <p:nvPr/>
          </p:nvSpPr>
          <p:spPr>
            <a:xfrm rot="16200000">
              <a:off x="-300437" y="2720479"/>
              <a:ext cx="1879041" cy="335476"/>
            </a:xfrm>
            <a:prstGeom prst="rect">
              <a:avLst/>
            </a:prstGeom>
            <a:noFill/>
          </p:spPr>
          <p:txBody>
            <a:bodyPr wrap="none" rtlCol="0">
              <a:spAutoFit/>
            </a:bodyPr>
            <a:lstStyle/>
            <a:p>
              <a:pPr defTabSz="903086">
                <a:defRPr/>
              </a:pPr>
              <a:r>
                <a:rPr lang="en-US" sz="1580" i="1" kern="0" dirty="0">
                  <a:solidFill>
                    <a:sysClr val="windowText" lastClr="000000"/>
                  </a:solidFill>
                  <a:latin typeface="Arial" panose="020B0604020202020204" pitchFamily="34" charset="0"/>
                  <a:cs typeface="Arial" panose="020B0604020202020204" pitchFamily="34" charset="0"/>
                </a:rPr>
                <a:t>Number of Deaths</a:t>
              </a:r>
            </a:p>
          </p:txBody>
        </p:sp>
        <p:sp>
          <p:nvSpPr>
            <p:cNvPr id="6" name="Up Arrow 5">
              <a:extLst>
                <a:ext uri="{FF2B5EF4-FFF2-40B4-BE49-F238E27FC236}">
                  <a16:creationId xmlns:a16="http://schemas.microsoft.com/office/drawing/2014/main" id="{72CAC586-9C35-7745-B12D-2A6CD4FA759B}"/>
                </a:ext>
              </a:extLst>
            </p:cNvPr>
            <p:cNvSpPr/>
            <p:nvPr/>
          </p:nvSpPr>
          <p:spPr>
            <a:xfrm rot="5400000">
              <a:off x="4763603" y="1848362"/>
              <a:ext cx="319337" cy="8086988"/>
            </a:xfrm>
            <a:prstGeom prst="upArrow">
              <a:avLst/>
            </a:prstGeom>
            <a:solidFill>
              <a:srgbClr val="E4E4E4">
                <a:lumMod val="75000"/>
              </a:srgbClr>
            </a:solidFill>
            <a:ln w="25400" cap="flat" cmpd="sng" algn="ctr">
              <a:noFill/>
              <a:prstDash val="solid"/>
            </a:ln>
            <a:effectLst/>
          </p:spPr>
          <p:txBody>
            <a:bodyPr rtlCol="0" anchor="ctr"/>
            <a:lstStyle/>
            <a:p>
              <a:pPr algn="ctr" defTabSz="903086">
                <a:defRPr/>
              </a:pPr>
              <a:endParaRPr lang="en-US" sz="1777" kern="0" dirty="0">
                <a:solidFill>
                  <a:srgbClr val="E4E4E4"/>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CA6F0DE-9042-0241-A3C6-588552084EFE}"/>
                </a:ext>
              </a:extLst>
            </p:cNvPr>
            <p:cNvSpPr txBox="1"/>
            <p:nvPr/>
          </p:nvSpPr>
          <p:spPr>
            <a:xfrm>
              <a:off x="926730" y="6092195"/>
              <a:ext cx="8040036" cy="335476"/>
            </a:xfrm>
            <a:prstGeom prst="rect">
              <a:avLst/>
            </a:prstGeom>
            <a:noFill/>
          </p:spPr>
          <p:txBody>
            <a:bodyPr wrap="square" rtlCol="0">
              <a:spAutoFit/>
            </a:bodyPr>
            <a:lstStyle/>
            <a:p>
              <a:pPr defTabSz="903086">
                <a:defRPr/>
              </a:pPr>
              <a:r>
                <a:rPr lang="en-US" sz="1580" i="1" kern="0" dirty="0">
                  <a:solidFill>
                    <a:sysClr val="windowText" lastClr="000000"/>
                  </a:solidFill>
                  <a:latin typeface="Arial" panose="020B0604020202020204" pitchFamily="34" charset="0"/>
                  <a:cs typeface="Arial" panose="020B0604020202020204" pitchFamily="34" charset="0"/>
                </a:rPr>
                <a:t>2016                2017                2018                2019                2020                2021 </a:t>
              </a:r>
            </a:p>
          </p:txBody>
        </p:sp>
        <p:cxnSp>
          <p:nvCxnSpPr>
            <p:cNvPr id="9" name="Straight Connector 8">
              <a:extLst>
                <a:ext uri="{FF2B5EF4-FFF2-40B4-BE49-F238E27FC236}">
                  <a16:creationId xmlns:a16="http://schemas.microsoft.com/office/drawing/2014/main" id="{0E3DCE8A-BE15-994B-9B23-919072708F3F}"/>
                </a:ext>
              </a:extLst>
            </p:cNvPr>
            <p:cNvCxnSpPr>
              <a:cxnSpLocks/>
              <a:endCxn id="45" idx="2"/>
            </p:cNvCxnSpPr>
            <p:nvPr/>
          </p:nvCxnSpPr>
          <p:spPr>
            <a:xfrm flipV="1">
              <a:off x="5250035" y="3885185"/>
              <a:ext cx="3218447" cy="288601"/>
            </a:xfrm>
            <a:prstGeom prst="line">
              <a:avLst/>
            </a:prstGeom>
            <a:noFill/>
            <a:ln w="31750" cap="flat" cmpd="sng" algn="ctr">
              <a:solidFill>
                <a:srgbClr val="4D4D4D"/>
              </a:solidFill>
              <a:prstDash val="dash"/>
              <a:tailEnd type="none"/>
            </a:ln>
            <a:effectLst/>
          </p:spPr>
        </p:cxnSp>
        <p:cxnSp>
          <p:nvCxnSpPr>
            <p:cNvPr id="13" name="Straight Connector 12">
              <a:extLst>
                <a:ext uri="{FF2B5EF4-FFF2-40B4-BE49-F238E27FC236}">
                  <a16:creationId xmlns:a16="http://schemas.microsoft.com/office/drawing/2014/main" id="{96531CC2-AAD9-E946-9644-180B5181AFA5}"/>
                </a:ext>
              </a:extLst>
            </p:cNvPr>
            <p:cNvCxnSpPr>
              <a:cxnSpLocks/>
            </p:cNvCxnSpPr>
            <p:nvPr/>
          </p:nvCxnSpPr>
          <p:spPr>
            <a:xfrm>
              <a:off x="5244065" y="1640326"/>
              <a:ext cx="0" cy="4206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48FDC3-F806-3B49-82AD-55600C60B4D3}"/>
                </a:ext>
              </a:extLst>
            </p:cNvPr>
            <p:cNvCxnSpPr>
              <a:cxnSpLocks/>
            </p:cNvCxnSpPr>
            <p:nvPr/>
          </p:nvCxnSpPr>
          <p:spPr>
            <a:xfrm flipV="1">
              <a:off x="1088548" y="4184406"/>
              <a:ext cx="4161487" cy="289955"/>
            </a:xfrm>
            <a:prstGeom prst="line">
              <a:avLst/>
            </a:prstGeom>
            <a:noFill/>
            <a:ln w="38100" cap="flat" cmpd="sng" algn="ctr">
              <a:solidFill>
                <a:srgbClr val="4D4D4D"/>
              </a:solidFill>
              <a:prstDash val="solid"/>
              <a:tailEnd type="none"/>
            </a:ln>
            <a:effectLst/>
          </p:spPr>
        </p:cxnSp>
        <p:cxnSp>
          <p:nvCxnSpPr>
            <p:cNvPr id="26" name="Straight Connector 25">
              <a:extLst>
                <a:ext uri="{FF2B5EF4-FFF2-40B4-BE49-F238E27FC236}">
                  <a16:creationId xmlns:a16="http://schemas.microsoft.com/office/drawing/2014/main" id="{1399383E-A9FC-6947-99F4-79AB7EAB9305}"/>
                </a:ext>
              </a:extLst>
            </p:cNvPr>
            <p:cNvCxnSpPr>
              <a:cxnSpLocks/>
            </p:cNvCxnSpPr>
            <p:nvPr/>
          </p:nvCxnSpPr>
          <p:spPr>
            <a:xfrm flipV="1">
              <a:off x="5244064" y="2351294"/>
              <a:ext cx="3212257" cy="1833112"/>
            </a:xfrm>
            <a:prstGeom prst="line">
              <a:avLst/>
            </a:prstGeom>
            <a:noFill/>
            <a:ln w="38100" cap="flat" cmpd="sng" algn="ctr">
              <a:solidFill>
                <a:srgbClr val="4D4D4D"/>
              </a:solidFill>
              <a:prstDash val="solid"/>
              <a:tailEnd type="none"/>
            </a:ln>
            <a:effectLst/>
          </p:spPr>
        </p:cxnSp>
        <p:sp>
          <p:nvSpPr>
            <p:cNvPr id="37" name="TextBox 36">
              <a:extLst>
                <a:ext uri="{FF2B5EF4-FFF2-40B4-BE49-F238E27FC236}">
                  <a16:creationId xmlns:a16="http://schemas.microsoft.com/office/drawing/2014/main" id="{0C99513A-2504-8343-AA8E-DBB7BC94E7C0}"/>
                </a:ext>
              </a:extLst>
            </p:cNvPr>
            <p:cNvSpPr txBox="1"/>
            <p:nvPr/>
          </p:nvSpPr>
          <p:spPr>
            <a:xfrm>
              <a:off x="6209361" y="1332630"/>
              <a:ext cx="4763444" cy="707886"/>
            </a:xfrm>
            <a:prstGeom prst="rect">
              <a:avLst/>
            </a:prstGeom>
            <a:noFill/>
          </p:spPr>
          <p:txBody>
            <a:bodyPr wrap="square" rtlCol="0">
              <a:spAutoFit/>
            </a:bodyPr>
            <a:lstStyle/>
            <a:p>
              <a:r>
                <a:rPr lang="en-US" sz="2000" b="1" dirty="0"/>
                <a:t>COVID-19 Excess Deaths = Total Deaths – Forecasted deaths excluding COVID</a:t>
              </a:r>
            </a:p>
          </p:txBody>
        </p:sp>
        <p:sp>
          <p:nvSpPr>
            <p:cNvPr id="35" name="TextBox 34">
              <a:extLst>
                <a:ext uri="{FF2B5EF4-FFF2-40B4-BE49-F238E27FC236}">
                  <a16:creationId xmlns:a16="http://schemas.microsoft.com/office/drawing/2014/main" id="{04FE04C9-ED11-3541-B941-D3E877A28A7E}"/>
                </a:ext>
              </a:extLst>
            </p:cNvPr>
            <p:cNvSpPr txBox="1"/>
            <p:nvPr/>
          </p:nvSpPr>
          <p:spPr>
            <a:xfrm>
              <a:off x="8698706" y="2606437"/>
              <a:ext cx="2685351" cy="369332"/>
            </a:xfrm>
            <a:prstGeom prst="rect">
              <a:avLst/>
            </a:prstGeom>
            <a:noFill/>
          </p:spPr>
          <p:txBody>
            <a:bodyPr wrap="none" rtlCol="0">
              <a:spAutoFit/>
            </a:bodyPr>
            <a:lstStyle/>
            <a:p>
              <a:pPr defTabSz="903086">
                <a:defRPr/>
              </a:pPr>
              <a:r>
                <a:rPr lang="en-US" i="1" kern="0" dirty="0">
                  <a:solidFill>
                    <a:srgbClr val="FF0000"/>
                  </a:solidFill>
                  <a:latin typeface="Arial" panose="020B0604020202020204" pitchFamily="34" charset="0"/>
                  <a:cs typeface="Arial" panose="020B0604020202020204" pitchFamily="34" charset="0"/>
                </a:rPr>
                <a:t>Reported COVID deaths</a:t>
              </a:r>
            </a:p>
          </p:txBody>
        </p:sp>
        <p:cxnSp>
          <p:nvCxnSpPr>
            <p:cNvPr id="48" name="Straight Arrow Connector 47">
              <a:extLst>
                <a:ext uri="{FF2B5EF4-FFF2-40B4-BE49-F238E27FC236}">
                  <a16:creationId xmlns:a16="http://schemas.microsoft.com/office/drawing/2014/main" id="{E3F4298E-4B42-A445-AAAA-DCD6439C5546}"/>
                </a:ext>
              </a:extLst>
            </p:cNvPr>
            <p:cNvCxnSpPr>
              <a:cxnSpLocks/>
            </p:cNvCxnSpPr>
            <p:nvPr/>
          </p:nvCxnSpPr>
          <p:spPr>
            <a:xfrm flipH="1">
              <a:off x="8446450" y="2351294"/>
              <a:ext cx="9871" cy="78671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3CA31C5-EB3F-AF42-A352-32D3BC5BD721}"/>
                </a:ext>
              </a:extLst>
            </p:cNvPr>
            <p:cNvCxnSpPr>
              <a:cxnSpLocks/>
            </p:cNvCxnSpPr>
            <p:nvPr/>
          </p:nvCxnSpPr>
          <p:spPr>
            <a:xfrm>
              <a:off x="8446450" y="3135753"/>
              <a:ext cx="0" cy="8229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39B7F63-9A16-0947-A424-1713D0B30586}"/>
                </a:ext>
              </a:extLst>
            </p:cNvPr>
            <p:cNvSpPr txBox="1"/>
            <p:nvPr/>
          </p:nvSpPr>
          <p:spPr>
            <a:xfrm>
              <a:off x="8565634" y="3303498"/>
              <a:ext cx="2971604" cy="369332"/>
            </a:xfrm>
            <a:prstGeom prst="rect">
              <a:avLst/>
            </a:prstGeom>
            <a:noFill/>
          </p:spPr>
          <p:txBody>
            <a:bodyPr wrap="square" rtlCol="0">
              <a:spAutoFit/>
            </a:bodyPr>
            <a:lstStyle/>
            <a:p>
              <a:pPr defTabSz="903086">
                <a:defRPr/>
              </a:pPr>
              <a:r>
                <a:rPr lang="en-US" i="1" kern="0" dirty="0">
                  <a:solidFill>
                    <a:schemeClr val="accent2"/>
                  </a:solidFill>
                  <a:latin typeface="Arial" panose="020B0604020202020204" pitchFamily="34" charset="0"/>
                  <a:cs typeface="Arial" panose="020B0604020202020204" pitchFamily="34" charset="0"/>
                </a:rPr>
                <a:t> </a:t>
              </a:r>
            </a:p>
          </p:txBody>
        </p:sp>
        <p:sp>
          <p:nvSpPr>
            <p:cNvPr id="54" name="TextBox 53">
              <a:extLst>
                <a:ext uri="{FF2B5EF4-FFF2-40B4-BE49-F238E27FC236}">
                  <a16:creationId xmlns:a16="http://schemas.microsoft.com/office/drawing/2014/main" id="{13D7F307-0DDB-4643-80C1-FCE905CFCFE0}"/>
                </a:ext>
              </a:extLst>
            </p:cNvPr>
            <p:cNvSpPr txBox="1"/>
            <p:nvPr/>
          </p:nvSpPr>
          <p:spPr>
            <a:xfrm>
              <a:off x="8525553" y="2985858"/>
              <a:ext cx="2813642" cy="369332"/>
            </a:xfrm>
            <a:prstGeom prst="rect">
              <a:avLst/>
            </a:prstGeom>
            <a:noFill/>
          </p:spPr>
          <p:txBody>
            <a:bodyPr wrap="square" rtlCol="0">
              <a:spAutoFit/>
            </a:bodyPr>
            <a:lstStyle/>
            <a:p>
              <a:pPr defTabSz="903086">
                <a:defRPr/>
              </a:pPr>
              <a:r>
                <a:rPr lang="en-US" i="1" kern="0" dirty="0">
                  <a:solidFill>
                    <a:sysClr val="windowText" lastClr="000000"/>
                  </a:solidFill>
                  <a:latin typeface="Arial" panose="020B0604020202020204" pitchFamily="34" charset="0"/>
                  <a:cs typeface="Arial" panose="020B0604020202020204" pitchFamily="34" charset="0"/>
                </a:rPr>
                <a:t>Actual No COVID  deaths </a:t>
              </a:r>
            </a:p>
          </p:txBody>
        </p:sp>
        <p:cxnSp>
          <p:nvCxnSpPr>
            <p:cNvPr id="22" name="Straight Connector 21">
              <a:extLst>
                <a:ext uri="{FF2B5EF4-FFF2-40B4-BE49-F238E27FC236}">
                  <a16:creationId xmlns:a16="http://schemas.microsoft.com/office/drawing/2014/main" id="{E89400C3-8BA5-D449-B2B0-C8679A2F17EE}"/>
                </a:ext>
              </a:extLst>
            </p:cNvPr>
            <p:cNvCxnSpPr>
              <a:cxnSpLocks/>
            </p:cNvCxnSpPr>
            <p:nvPr/>
          </p:nvCxnSpPr>
          <p:spPr>
            <a:xfrm flipV="1">
              <a:off x="5273185" y="3180745"/>
              <a:ext cx="3235407" cy="1003661"/>
            </a:xfrm>
            <a:prstGeom prst="line">
              <a:avLst/>
            </a:prstGeom>
            <a:noFill/>
            <a:ln w="38100" cap="flat" cmpd="sng" algn="ctr">
              <a:solidFill>
                <a:srgbClr val="4D4D4D"/>
              </a:solidFill>
              <a:prstDash val="solid"/>
              <a:tailEnd type="none"/>
            </a:ln>
            <a:effectLst/>
          </p:spPr>
        </p:cxnSp>
        <p:sp>
          <p:nvSpPr>
            <p:cNvPr id="56" name="TextBox 55">
              <a:extLst>
                <a:ext uri="{FF2B5EF4-FFF2-40B4-BE49-F238E27FC236}">
                  <a16:creationId xmlns:a16="http://schemas.microsoft.com/office/drawing/2014/main" id="{893479C3-8822-954A-9FDD-5B7718ABB325}"/>
                </a:ext>
              </a:extLst>
            </p:cNvPr>
            <p:cNvSpPr txBox="1"/>
            <p:nvPr/>
          </p:nvSpPr>
          <p:spPr>
            <a:xfrm>
              <a:off x="8599306" y="3687659"/>
              <a:ext cx="2841079" cy="646331"/>
            </a:xfrm>
            <a:prstGeom prst="rect">
              <a:avLst/>
            </a:prstGeom>
            <a:noFill/>
          </p:spPr>
          <p:txBody>
            <a:bodyPr wrap="square" rtlCol="0">
              <a:spAutoFit/>
            </a:bodyPr>
            <a:lstStyle/>
            <a:p>
              <a:pPr defTabSz="903086">
                <a:defRPr/>
              </a:pPr>
              <a:r>
                <a:rPr lang="en-US" i="1" kern="0" dirty="0">
                  <a:solidFill>
                    <a:sysClr val="windowText" lastClr="000000"/>
                  </a:solidFill>
                  <a:latin typeface="Arial" panose="020B0604020202020204" pitchFamily="34" charset="0"/>
                  <a:cs typeface="Arial" panose="020B0604020202020204" pitchFamily="34" charset="0"/>
                </a:rPr>
                <a:t>Forecast deaths excluding COVID</a:t>
              </a:r>
            </a:p>
          </p:txBody>
        </p:sp>
        <p:sp>
          <p:nvSpPr>
            <p:cNvPr id="68" name="Right Triangle 67">
              <a:extLst>
                <a:ext uri="{FF2B5EF4-FFF2-40B4-BE49-F238E27FC236}">
                  <a16:creationId xmlns:a16="http://schemas.microsoft.com/office/drawing/2014/main" id="{64324B23-235B-CA4A-8500-86559B15A95D}"/>
                </a:ext>
              </a:extLst>
            </p:cNvPr>
            <p:cNvSpPr/>
            <p:nvPr/>
          </p:nvSpPr>
          <p:spPr>
            <a:xfrm rot="16200000">
              <a:off x="5915522" y="3607048"/>
              <a:ext cx="222274" cy="69746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FF"/>
                </a:highlight>
              </a:endParaRPr>
            </a:p>
          </p:txBody>
        </p:sp>
        <p:sp>
          <p:nvSpPr>
            <p:cNvPr id="36" name="TextBox 35">
              <a:extLst>
                <a:ext uri="{FF2B5EF4-FFF2-40B4-BE49-F238E27FC236}">
                  <a16:creationId xmlns:a16="http://schemas.microsoft.com/office/drawing/2014/main" id="{C453B57E-7C49-F443-89C3-DF4B85A2F790}"/>
                </a:ext>
              </a:extLst>
            </p:cNvPr>
            <p:cNvSpPr txBox="1"/>
            <p:nvPr/>
          </p:nvSpPr>
          <p:spPr>
            <a:xfrm rot="16200000">
              <a:off x="11151782" y="2812457"/>
              <a:ext cx="1003663" cy="584775"/>
            </a:xfrm>
            <a:prstGeom prst="rect">
              <a:avLst/>
            </a:prstGeom>
            <a:solidFill>
              <a:schemeClr val="bg1"/>
            </a:solidFill>
          </p:spPr>
          <p:txBody>
            <a:bodyPr wrap="square" rtlCol="0">
              <a:spAutoFit/>
            </a:bodyPr>
            <a:lstStyle/>
            <a:p>
              <a:pPr defTabSz="903086">
                <a:defRPr/>
              </a:pPr>
              <a:r>
                <a:rPr lang="en-US" sz="1600" b="1" i="1" kern="0" dirty="0">
                  <a:latin typeface="Arial" panose="020B0604020202020204" pitchFamily="34" charset="0"/>
                  <a:cs typeface="Arial" panose="020B0604020202020204" pitchFamily="34" charset="0"/>
                </a:rPr>
                <a:t>Excess deaths </a:t>
              </a:r>
            </a:p>
          </p:txBody>
        </p:sp>
      </p:grpSp>
    </p:spTree>
    <p:extLst>
      <p:ext uri="{BB962C8B-B14F-4D97-AF65-F5344CB8AC3E}">
        <p14:creationId xmlns:p14="http://schemas.microsoft.com/office/powerpoint/2010/main" val="397740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153CC-9272-7C42-A962-196E34199DE4}"/>
              </a:ext>
            </a:extLst>
          </p:cNvPr>
          <p:cNvPicPr>
            <a:picLocks noChangeAspect="1"/>
          </p:cNvPicPr>
          <p:nvPr/>
        </p:nvPicPr>
        <p:blipFill>
          <a:blip r:embed="rId2"/>
          <a:stretch>
            <a:fillRect/>
          </a:stretch>
        </p:blipFill>
        <p:spPr>
          <a:xfrm>
            <a:off x="7553807" y="2321252"/>
            <a:ext cx="4154442" cy="811087"/>
          </a:xfrm>
          <a:prstGeom prst="rect">
            <a:avLst/>
          </a:prstGeom>
        </p:spPr>
      </p:pic>
      <p:sp>
        <p:nvSpPr>
          <p:cNvPr id="2" name="Title 1">
            <a:extLst>
              <a:ext uri="{FF2B5EF4-FFF2-40B4-BE49-F238E27FC236}">
                <a16:creationId xmlns:a16="http://schemas.microsoft.com/office/drawing/2014/main" id="{00735C31-BACB-7E4C-980B-7ACDB2294C38}"/>
              </a:ext>
            </a:extLst>
          </p:cNvPr>
          <p:cNvSpPr>
            <a:spLocks noGrp="1"/>
          </p:cNvSpPr>
          <p:nvPr>
            <p:ph type="title"/>
          </p:nvPr>
        </p:nvSpPr>
        <p:spPr>
          <a:xfrm>
            <a:off x="738394" y="288398"/>
            <a:ext cx="11222175" cy="1016427"/>
          </a:xfrm>
        </p:spPr>
        <p:txBody>
          <a:bodyPr>
            <a:normAutofit/>
          </a:bodyPr>
          <a:lstStyle/>
          <a:p>
            <a:r>
              <a:rPr lang="en-US" dirty="0"/>
              <a:t>Spatial Time Series Forecasting Methods</a:t>
            </a:r>
          </a:p>
        </p:txBody>
      </p:sp>
      <p:sp>
        <p:nvSpPr>
          <p:cNvPr id="9" name="Rectangle 8">
            <a:extLst>
              <a:ext uri="{FF2B5EF4-FFF2-40B4-BE49-F238E27FC236}">
                <a16:creationId xmlns:a16="http://schemas.microsoft.com/office/drawing/2014/main" id="{5B043AD1-B61C-DC4A-AADA-806E8A3066C7}"/>
              </a:ext>
            </a:extLst>
          </p:cNvPr>
          <p:cNvSpPr/>
          <p:nvPr/>
        </p:nvSpPr>
        <p:spPr>
          <a:xfrm>
            <a:off x="483751" y="1304825"/>
            <a:ext cx="7464659" cy="5632311"/>
          </a:xfrm>
          <a:prstGeom prst="rect">
            <a:avLst/>
          </a:prstGeom>
        </p:spPr>
        <p:txBody>
          <a:bodyPr wrap="square">
            <a:spAutoFit/>
          </a:bodyPr>
          <a:lstStyle/>
          <a:p>
            <a:r>
              <a:rPr lang="en-US" sz="2000" b="1" dirty="0"/>
              <a:t>Spatial Time Series Forecasting</a:t>
            </a:r>
            <a:endParaRPr lang="en-US" sz="2000" dirty="0"/>
          </a:p>
          <a:p>
            <a:pPr marL="342900" indent="-342900">
              <a:buFontTx/>
              <a:buAutoNum type="arabicPeriod"/>
            </a:pPr>
            <a:r>
              <a:rPr lang="en-US" sz="2000" b="1" dirty="0">
                <a:solidFill>
                  <a:schemeClr val="accent6"/>
                </a:solidFill>
              </a:rPr>
              <a:t>Spatial Forecast Exponential Smoothing</a:t>
            </a:r>
          </a:p>
          <a:p>
            <a:pPr marL="342900" indent="-342900">
              <a:buAutoNum type="arabicPeriod"/>
            </a:pPr>
            <a:r>
              <a:rPr lang="en-US" sz="2000" dirty="0"/>
              <a:t>VAR MODEL (Vector Autoregressive Models) A VAR model is a generalization of the univariate autoregressive model for forecasting a vector of time series. It comprises one equation per variable in the system. The right-hand side of each equation includes a constant and lags of all of the variables in the system. </a:t>
            </a:r>
          </a:p>
          <a:p>
            <a:pPr marL="342900" indent="-342900">
              <a:buAutoNum type="arabicPeriod"/>
            </a:pPr>
            <a:r>
              <a:rPr lang="en-US" sz="2000" dirty="0"/>
              <a:t>VARIMA (Vector Autoregressive Integrated Moving Average) Model</a:t>
            </a:r>
          </a:p>
          <a:p>
            <a:pPr marL="342900" indent="-342900">
              <a:buAutoNum type="arabicPeriod"/>
            </a:pPr>
            <a:r>
              <a:rPr lang="en-US" sz="2000" dirty="0"/>
              <a:t>GSTAR-SUR   Generalized Space Time Autoregressive with Seasonal</a:t>
            </a:r>
          </a:p>
          <a:p>
            <a:pPr marL="342900" indent="-342900">
              <a:buAutoNum type="arabicPeriod"/>
            </a:pPr>
            <a:r>
              <a:rPr lang="en-US" sz="2000" dirty="0"/>
              <a:t>FFNN-VAR       Feedforward Neural Network – Vector Autoregressive</a:t>
            </a:r>
          </a:p>
          <a:p>
            <a:pPr marL="342900" indent="-342900">
              <a:buAutoNum type="arabicPeriod"/>
            </a:pPr>
            <a:r>
              <a:rPr lang="en-US" sz="2000" dirty="0"/>
              <a:t>FFNN-GSTAR   Feedforward Neural Network - Generalized Space-Time Autoregressive</a:t>
            </a:r>
          </a:p>
          <a:p>
            <a:pPr marL="342900" indent="-342900">
              <a:buAutoNum type="arabicPeriod"/>
            </a:pPr>
            <a:r>
              <a:rPr lang="en-US" sz="2000" dirty="0"/>
              <a:t>Bootstrapping Time series</a:t>
            </a:r>
          </a:p>
          <a:p>
            <a:pPr marL="342900" indent="-342900">
              <a:buFontTx/>
              <a:buAutoNum type="arabicPeriod"/>
            </a:pPr>
            <a:r>
              <a:rPr lang="en-US" sz="2000" dirty="0"/>
              <a:t>Dynamic harmonic regression (Fourier terms) TBATS model (combination of Exponential smoothing and Fourier terms – more flexible to recent changes due to ES weighting scheme)</a:t>
            </a:r>
          </a:p>
          <a:p>
            <a:pPr marL="342900" indent="-342900">
              <a:buAutoNum type="arabicPeriod"/>
            </a:pPr>
            <a:r>
              <a:rPr lang="en-US" sz="2000" dirty="0"/>
              <a:t>….</a:t>
            </a:r>
          </a:p>
        </p:txBody>
      </p:sp>
      <p:sp>
        <p:nvSpPr>
          <p:cNvPr id="5" name="TextBox 4">
            <a:extLst>
              <a:ext uri="{FF2B5EF4-FFF2-40B4-BE49-F238E27FC236}">
                <a16:creationId xmlns:a16="http://schemas.microsoft.com/office/drawing/2014/main" id="{68EF9BCD-5151-8DC1-7AF3-710C0AACEA26}"/>
              </a:ext>
            </a:extLst>
          </p:cNvPr>
          <p:cNvSpPr txBox="1"/>
          <p:nvPr/>
        </p:nvSpPr>
        <p:spPr>
          <a:xfrm>
            <a:off x="8428009" y="1951920"/>
            <a:ext cx="3532560" cy="369332"/>
          </a:xfrm>
          <a:prstGeom prst="rect">
            <a:avLst/>
          </a:prstGeom>
          <a:noFill/>
        </p:spPr>
        <p:txBody>
          <a:bodyPr wrap="square">
            <a:spAutoFit/>
          </a:bodyPr>
          <a:lstStyle/>
          <a:p>
            <a:r>
              <a:rPr lang="en-US" sz="1800" dirty="0"/>
              <a:t>2-dimensional VAR(1) </a:t>
            </a:r>
            <a:endParaRPr lang="en-US" dirty="0"/>
          </a:p>
        </p:txBody>
      </p:sp>
    </p:spTree>
    <p:extLst>
      <p:ext uri="{BB962C8B-B14F-4D97-AF65-F5344CB8AC3E}">
        <p14:creationId xmlns:p14="http://schemas.microsoft.com/office/powerpoint/2010/main" val="37112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EBE0AE5-FD14-3843-A1D4-51177F00580B}"/>
              </a:ext>
            </a:extLst>
          </p:cNvPr>
          <p:cNvPicPr>
            <a:picLocks noChangeAspect="1"/>
          </p:cNvPicPr>
          <p:nvPr/>
        </p:nvPicPr>
        <p:blipFill>
          <a:blip r:embed="rId2"/>
          <a:stretch>
            <a:fillRect/>
          </a:stretch>
        </p:blipFill>
        <p:spPr>
          <a:xfrm>
            <a:off x="3350647" y="2197697"/>
            <a:ext cx="3886200" cy="673100"/>
          </a:xfrm>
          <a:prstGeom prst="rect">
            <a:avLst/>
          </a:prstGeom>
        </p:spPr>
      </p:pic>
      <p:sp>
        <p:nvSpPr>
          <p:cNvPr id="2" name="Title 1">
            <a:extLst>
              <a:ext uri="{FF2B5EF4-FFF2-40B4-BE49-F238E27FC236}">
                <a16:creationId xmlns:a16="http://schemas.microsoft.com/office/drawing/2014/main" id="{00735C31-BACB-7E4C-980B-7ACDB2294C38}"/>
              </a:ext>
            </a:extLst>
          </p:cNvPr>
          <p:cNvSpPr>
            <a:spLocks noGrp="1"/>
          </p:cNvSpPr>
          <p:nvPr>
            <p:ph type="title"/>
          </p:nvPr>
        </p:nvSpPr>
        <p:spPr>
          <a:xfrm>
            <a:off x="530615" y="49033"/>
            <a:ext cx="11063304" cy="1325563"/>
          </a:xfrm>
        </p:spPr>
        <p:txBody>
          <a:bodyPr>
            <a:normAutofit/>
          </a:bodyPr>
          <a:lstStyle/>
          <a:p>
            <a:pPr algn="ctr"/>
            <a:r>
              <a:rPr lang="en-US" dirty="0"/>
              <a:t> Monthly Exponential Smoothing used at the state and cause of death level</a:t>
            </a:r>
          </a:p>
        </p:txBody>
      </p:sp>
      <p:sp>
        <p:nvSpPr>
          <p:cNvPr id="13" name="TextBox 12">
            <a:extLst>
              <a:ext uri="{FF2B5EF4-FFF2-40B4-BE49-F238E27FC236}">
                <a16:creationId xmlns:a16="http://schemas.microsoft.com/office/drawing/2014/main" id="{B4F6DB0B-131D-7347-9DE9-3E61203AD109}"/>
              </a:ext>
            </a:extLst>
          </p:cNvPr>
          <p:cNvSpPr txBox="1"/>
          <p:nvPr/>
        </p:nvSpPr>
        <p:spPr>
          <a:xfrm>
            <a:off x="4555895" y="2695637"/>
            <a:ext cx="2289538" cy="369332"/>
          </a:xfrm>
          <a:prstGeom prst="rect">
            <a:avLst/>
          </a:prstGeom>
          <a:noFill/>
        </p:spPr>
        <p:txBody>
          <a:bodyPr wrap="none" rtlCol="0">
            <a:spAutoFit/>
          </a:bodyPr>
          <a:lstStyle/>
          <a:p>
            <a:r>
              <a:rPr lang="en-US" dirty="0"/>
              <a:t>Level    Trend    Season</a:t>
            </a:r>
          </a:p>
        </p:txBody>
      </p:sp>
      <p:pic>
        <p:nvPicPr>
          <p:cNvPr id="15" name="Picture 14">
            <a:extLst>
              <a:ext uri="{FF2B5EF4-FFF2-40B4-BE49-F238E27FC236}">
                <a16:creationId xmlns:a16="http://schemas.microsoft.com/office/drawing/2014/main" id="{DEF67C5F-0132-D241-9B07-0DB828B4A8DA}"/>
              </a:ext>
            </a:extLst>
          </p:cNvPr>
          <p:cNvPicPr>
            <a:picLocks noChangeAspect="1"/>
          </p:cNvPicPr>
          <p:nvPr/>
        </p:nvPicPr>
        <p:blipFill>
          <a:blip r:embed="rId3"/>
          <a:stretch>
            <a:fillRect/>
          </a:stretch>
        </p:blipFill>
        <p:spPr>
          <a:xfrm>
            <a:off x="3467948" y="3036317"/>
            <a:ext cx="5068709" cy="1645684"/>
          </a:xfrm>
          <a:prstGeom prst="rect">
            <a:avLst/>
          </a:prstGeom>
        </p:spPr>
      </p:pic>
      <p:pic>
        <p:nvPicPr>
          <p:cNvPr id="16" name="Picture 15">
            <a:extLst>
              <a:ext uri="{FF2B5EF4-FFF2-40B4-BE49-F238E27FC236}">
                <a16:creationId xmlns:a16="http://schemas.microsoft.com/office/drawing/2014/main" id="{E007554C-73E4-5445-8141-F445FE63C3BB}"/>
              </a:ext>
            </a:extLst>
          </p:cNvPr>
          <p:cNvPicPr>
            <a:picLocks noChangeAspect="1"/>
          </p:cNvPicPr>
          <p:nvPr/>
        </p:nvPicPr>
        <p:blipFill>
          <a:blip r:embed="rId4"/>
          <a:stretch>
            <a:fillRect/>
          </a:stretch>
        </p:blipFill>
        <p:spPr>
          <a:xfrm>
            <a:off x="3611740" y="4847522"/>
            <a:ext cx="5271874" cy="368023"/>
          </a:xfrm>
          <a:prstGeom prst="rect">
            <a:avLst/>
          </a:prstGeom>
        </p:spPr>
      </p:pic>
      <p:sp>
        <p:nvSpPr>
          <p:cNvPr id="9" name="Rectangle 8">
            <a:extLst>
              <a:ext uri="{FF2B5EF4-FFF2-40B4-BE49-F238E27FC236}">
                <a16:creationId xmlns:a16="http://schemas.microsoft.com/office/drawing/2014/main" id="{5B043AD1-B61C-DC4A-AADA-806E8A3066C7}"/>
              </a:ext>
            </a:extLst>
          </p:cNvPr>
          <p:cNvSpPr/>
          <p:nvPr/>
        </p:nvSpPr>
        <p:spPr>
          <a:xfrm>
            <a:off x="530614" y="1374596"/>
            <a:ext cx="11063303" cy="923330"/>
          </a:xfrm>
          <a:prstGeom prst="rect">
            <a:avLst/>
          </a:prstGeom>
        </p:spPr>
        <p:txBody>
          <a:bodyPr wrap="square">
            <a:spAutoFit/>
          </a:bodyPr>
          <a:lstStyle/>
          <a:p>
            <a:endParaRPr lang="en-US" b="1" dirty="0"/>
          </a:p>
          <a:p>
            <a:r>
              <a:rPr lang="en-US" b="1" dirty="0"/>
              <a:t>Exponential smoothing </a:t>
            </a:r>
            <a:r>
              <a:rPr lang="en-US" dirty="0"/>
              <a:t>state space model with Box-Cox transformation, ARMA errors, Trend and Seasonal components</a:t>
            </a:r>
          </a:p>
        </p:txBody>
      </p:sp>
      <p:sp>
        <p:nvSpPr>
          <p:cNvPr id="27" name="TextBox 26">
            <a:extLst>
              <a:ext uri="{FF2B5EF4-FFF2-40B4-BE49-F238E27FC236}">
                <a16:creationId xmlns:a16="http://schemas.microsoft.com/office/drawing/2014/main" id="{970E0B93-AD06-5741-A1B9-2D17B976AFCF}"/>
              </a:ext>
            </a:extLst>
          </p:cNvPr>
          <p:cNvSpPr txBox="1"/>
          <p:nvPr/>
        </p:nvSpPr>
        <p:spPr>
          <a:xfrm>
            <a:off x="530614" y="5285118"/>
            <a:ext cx="4229941" cy="923330"/>
          </a:xfrm>
          <a:prstGeom prst="rect">
            <a:avLst/>
          </a:prstGeom>
          <a:noFill/>
        </p:spPr>
        <p:txBody>
          <a:bodyPr wrap="none" rtlCol="0">
            <a:spAutoFit/>
          </a:bodyPr>
          <a:lstStyle/>
          <a:p>
            <a:endParaRPr lang="en-US" dirty="0"/>
          </a:p>
          <a:p>
            <a:r>
              <a:rPr lang="en-US" dirty="0"/>
              <a:t>t – time in months</a:t>
            </a:r>
          </a:p>
          <a:p>
            <a:r>
              <a:rPr lang="en-US" dirty="0"/>
              <a:t>Forecasts for each state and cause of death</a:t>
            </a:r>
          </a:p>
        </p:txBody>
      </p:sp>
      <p:sp>
        <p:nvSpPr>
          <p:cNvPr id="30" name="Rectangle 29">
            <a:extLst>
              <a:ext uri="{FF2B5EF4-FFF2-40B4-BE49-F238E27FC236}">
                <a16:creationId xmlns:a16="http://schemas.microsoft.com/office/drawing/2014/main" id="{930F1131-38C6-1045-91F6-0C27902682D7}"/>
              </a:ext>
            </a:extLst>
          </p:cNvPr>
          <p:cNvSpPr/>
          <p:nvPr/>
        </p:nvSpPr>
        <p:spPr>
          <a:xfrm>
            <a:off x="7606574" y="2574925"/>
            <a:ext cx="594251" cy="564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71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5C31-BACB-7E4C-980B-7ACDB2294C38}"/>
              </a:ext>
            </a:extLst>
          </p:cNvPr>
          <p:cNvSpPr>
            <a:spLocks noGrp="1"/>
          </p:cNvSpPr>
          <p:nvPr>
            <p:ph type="title"/>
          </p:nvPr>
        </p:nvSpPr>
        <p:spPr>
          <a:xfrm>
            <a:off x="530615" y="49033"/>
            <a:ext cx="11063304" cy="1325563"/>
          </a:xfrm>
        </p:spPr>
        <p:txBody>
          <a:bodyPr>
            <a:normAutofit/>
          </a:bodyPr>
          <a:lstStyle/>
          <a:p>
            <a:pPr algn="ctr"/>
            <a:r>
              <a:rPr lang="en-US" dirty="0"/>
              <a:t> Overall Forecast</a:t>
            </a:r>
          </a:p>
        </p:txBody>
      </p:sp>
      <p:sp>
        <p:nvSpPr>
          <p:cNvPr id="9" name="Rectangle 8">
            <a:extLst>
              <a:ext uri="{FF2B5EF4-FFF2-40B4-BE49-F238E27FC236}">
                <a16:creationId xmlns:a16="http://schemas.microsoft.com/office/drawing/2014/main" id="{5B043AD1-B61C-DC4A-AADA-806E8A3066C7}"/>
              </a:ext>
            </a:extLst>
          </p:cNvPr>
          <p:cNvSpPr/>
          <p:nvPr/>
        </p:nvSpPr>
        <p:spPr>
          <a:xfrm>
            <a:off x="530614" y="1145067"/>
            <a:ext cx="11063303" cy="1200329"/>
          </a:xfrm>
          <a:prstGeom prst="rect">
            <a:avLst/>
          </a:prstGeom>
        </p:spPr>
        <p:txBody>
          <a:bodyPr wrap="square">
            <a:spAutoFit/>
          </a:bodyPr>
          <a:lstStyle/>
          <a:p>
            <a:endParaRPr lang="en-US" b="1" dirty="0"/>
          </a:p>
          <a:p>
            <a:r>
              <a:rPr lang="en-US" b="1" dirty="0"/>
              <a:t>Monthly Historical data from 2010 till 2019 February was used to train the model. The forecast starts in 2019 March. The actual deaths and the forecasted are very close during the first year of the forecast (prior to COVID-19). The Actual  is larger than the forecasted starting in 2020 March</a:t>
            </a:r>
            <a:endParaRPr lang="en-US" dirty="0"/>
          </a:p>
        </p:txBody>
      </p:sp>
      <p:pic>
        <p:nvPicPr>
          <p:cNvPr id="4" name="Picture 3">
            <a:extLst>
              <a:ext uri="{FF2B5EF4-FFF2-40B4-BE49-F238E27FC236}">
                <a16:creationId xmlns:a16="http://schemas.microsoft.com/office/drawing/2014/main" id="{825FAF05-D96C-8B48-B657-F20D70FDD8A7}"/>
              </a:ext>
            </a:extLst>
          </p:cNvPr>
          <p:cNvPicPr>
            <a:picLocks noChangeAspect="1"/>
          </p:cNvPicPr>
          <p:nvPr/>
        </p:nvPicPr>
        <p:blipFill>
          <a:blip r:embed="rId2"/>
          <a:stretch>
            <a:fillRect/>
          </a:stretch>
        </p:blipFill>
        <p:spPr>
          <a:xfrm>
            <a:off x="1971261" y="2700159"/>
            <a:ext cx="7772400" cy="2767019"/>
          </a:xfrm>
          <a:prstGeom prst="rect">
            <a:avLst/>
          </a:prstGeom>
        </p:spPr>
      </p:pic>
      <p:pic>
        <p:nvPicPr>
          <p:cNvPr id="5" name="Picture 4">
            <a:extLst>
              <a:ext uri="{FF2B5EF4-FFF2-40B4-BE49-F238E27FC236}">
                <a16:creationId xmlns:a16="http://schemas.microsoft.com/office/drawing/2014/main" id="{51ED3287-251F-EC9E-1B25-3878A3A5A164}"/>
              </a:ext>
            </a:extLst>
          </p:cNvPr>
          <p:cNvPicPr>
            <a:picLocks noChangeAspect="1"/>
          </p:cNvPicPr>
          <p:nvPr/>
        </p:nvPicPr>
        <p:blipFill>
          <a:blip r:embed="rId3"/>
          <a:stretch>
            <a:fillRect/>
          </a:stretch>
        </p:blipFill>
        <p:spPr>
          <a:xfrm>
            <a:off x="2164798" y="2574378"/>
            <a:ext cx="1254263" cy="540157"/>
          </a:xfrm>
          <a:prstGeom prst="rect">
            <a:avLst/>
          </a:prstGeom>
        </p:spPr>
      </p:pic>
    </p:spTree>
    <p:extLst>
      <p:ext uri="{BB962C8B-B14F-4D97-AF65-F5344CB8AC3E}">
        <p14:creationId xmlns:p14="http://schemas.microsoft.com/office/powerpoint/2010/main" val="288823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5C31-BACB-7E4C-980B-7ACDB2294C38}"/>
              </a:ext>
            </a:extLst>
          </p:cNvPr>
          <p:cNvSpPr>
            <a:spLocks noGrp="1"/>
          </p:cNvSpPr>
          <p:nvPr>
            <p:ph type="title"/>
          </p:nvPr>
        </p:nvSpPr>
        <p:spPr>
          <a:xfrm>
            <a:off x="530615" y="49033"/>
            <a:ext cx="11063304" cy="1325563"/>
          </a:xfrm>
        </p:spPr>
        <p:txBody>
          <a:bodyPr>
            <a:normAutofit/>
          </a:bodyPr>
          <a:lstStyle/>
          <a:p>
            <a:pPr algn="ctr"/>
            <a:r>
              <a:rPr lang="en-US" dirty="0"/>
              <a:t> California Forecast</a:t>
            </a:r>
          </a:p>
        </p:txBody>
      </p:sp>
      <p:pic>
        <p:nvPicPr>
          <p:cNvPr id="5" name="Picture 4">
            <a:extLst>
              <a:ext uri="{FF2B5EF4-FFF2-40B4-BE49-F238E27FC236}">
                <a16:creationId xmlns:a16="http://schemas.microsoft.com/office/drawing/2014/main" id="{51ED3287-251F-EC9E-1B25-3878A3A5A164}"/>
              </a:ext>
            </a:extLst>
          </p:cNvPr>
          <p:cNvPicPr>
            <a:picLocks noChangeAspect="1"/>
          </p:cNvPicPr>
          <p:nvPr/>
        </p:nvPicPr>
        <p:blipFill>
          <a:blip r:embed="rId2"/>
          <a:stretch>
            <a:fillRect/>
          </a:stretch>
        </p:blipFill>
        <p:spPr>
          <a:xfrm>
            <a:off x="10742268" y="270910"/>
            <a:ext cx="1254263" cy="540157"/>
          </a:xfrm>
          <a:prstGeom prst="rect">
            <a:avLst/>
          </a:prstGeom>
        </p:spPr>
      </p:pic>
      <p:pic>
        <p:nvPicPr>
          <p:cNvPr id="3" name="Picture 2">
            <a:extLst>
              <a:ext uri="{FF2B5EF4-FFF2-40B4-BE49-F238E27FC236}">
                <a16:creationId xmlns:a16="http://schemas.microsoft.com/office/drawing/2014/main" id="{1AA7F74F-386A-9BF6-4517-18BC14B3757A}"/>
              </a:ext>
            </a:extLst>
          </p:cNvPr>
          <p:cNvPicPr>
            <a:picLocks noChangeAspect="1"/>
          </p:cNvPicPr>
          <p:nvPr/>
        </p:nvPicPr>
        <p:blipFill>
          <a:blip r:embed="rId3"/>
          <a:stretch>
            <a:fillRect/>
          </a:stretch>
        </p:blipFill>
        <p:spPr>
          <a:xfrm>
            <a:off x="4298292" y="2674402"/>
            <a:ext cx="3467095" cy="988449"/>
          </a:xfrm>
          <a:prstGeom prst="rect">
            <a:avLst/>
          </a:prstGeom>
        </p:spPr>
      </p:pic>
      <p:sp>
        <p:nvSpPr>
          <p:cNvPr id="6" name="TextBox 5">
            <a:extLst>
              <a:ext uri="{FF2B5EF4-FFF2-40B4-BE49-F238E27FC236}">
                <a16:creationId xmlns:a16="http://schemas.microsoft.com/office/drawing/2014/main" id="{EEC4ED1C-4849-8388-B98B-584EAB04CAE7}"/>
              </a:ext>
            </a:extLst>
          </p:cNvPr>
          <p:cNvSpPr txBox="1"/>
          <p:nvPr/>
        </p:nvSpPr>
        <p:spPr>
          <a:xfrm>
            <a:off x="4597341" y="2378050"/>
            <a:ext cx="3168046" cy="504112"/>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Alzheimer’s </a:t>
            </a:r>
            <a:r>
              <a:rPr lang="en-US" sz="1200" kern="1200" dirty="0">
                <a:solidFill>
                  <a:schemeClr val="tx1"/>
                </a:solidFill>
                <a:latin typeface="+mn-lt"/>
                <a:ea typeface="+mn-ea"/>
                <a:cs typeface="+mn-cs"/>
              </a:rPr>
              <a:t>– Mixture of Excess Deaths and Reduced Deaths</a:t>
            </a:r>
            <a:endParaRPr lang="en-US" sz="1200" dirty="0"/>
          </a:p>
        </p:txBody>
      </p:sp>
      <p:pic>
        <p:nvPicPr>
          <p:cNvPr id="8" name="Picture 7">
            <a:extLst>
              <a:ext uri="{FF2B5EF4-FFF2-40B4-BE49-F238E27FC236}">
                <a16:creationId xmlns:a16="http://schemas.microsoft.com/office/drawing/2014/main" id="{5F35F5A8-F70F-A94D-755A-30A34D142BDA}"/>
              </a:ext>
            </a:extLst>
          </p:cNvPr>
          <p:cNvPicPr>
            <a:picLocks noChangeAspect="1"/>
          </p:cNvPicPr>
          <p:nvPr/>
        </p:nvPicPr>
        <p:blipFill>
          <a:blip r:embed="rId4"/>
          <a:stretch>
            <a:fillRect/>
          </a:stretch>
        </p:blipFill>
        <p:spPr>
          <a:xfrm>
            <a:off x="4357126" y="4254895"/>
            <a:ext cx="3467094" cy="1033073"/>
          </a:xfrm>
          <a:prstGeom prst="rect">
            <a:avLst/>
          </a:prstGeom>
        </p:spPr>
      </p:pic>
      <p:sp>
        <p:nvSpPr>
          <p:cNvPr id="10" name="TextBox 9">
            <a:extLst>
              <a:ext uri="{FF2B5EF4-FFF2-40B4-BE49-F238E27FC236}">
                <a16:creationId xmlns:a16="http://schemas.microsoft.com/office/drawing/2014/main" id="{126D6A6B-1AE3-82F9-981F-17D3260E7449}"/>
              </a:ext>
            </a:extLst>
          </p:cNvPr>
          <p:cNvSpPr txBox="1"/>
          <p:nvPr/>
        </p:nvSpPr>
        <p:spPr>
          <a:xfrm>
            <a:off x="4664656" y="3888659"/>
            <a:ext cx="2881677"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Cerebrovascular </a:t>
            </a:r>
            <a:r>
              <a:rPr lang="en-US" sz="1200" kern="1200" dirty="0">
                <a:solidFill>
                  <a:schemeClr val="tx1"/>
                </a:solidFill>
                <a:latin typeface="+mn-lt"/>
                <a:ea typeface="+mn-ea"/>
                <a:cs typeface="+mn-cs"/>
              </a:rPr>
              <a:t>– Excess Deaths</a:t>
            </a:r>
            <a:endParaRPr lang="en-US" sz="1200" dirty="0"/>
          </a:p>
        </p:txBody>
      </p:sp>
      <p:pic>
        <p:nvPicPr>
          <p:cNvPr id="12" name="Picture 11">
            <a:extLst>
              <a:ext uri="{FF2B5EF4-FFF2-40B4-BE49-F238E27FC236}">
                <a16:creationId xmlns:a16="http://schemas.microsoft.com/office/drawing/2014/main" id="{6F8F67A3-AB6D-2730-2AD4-AB351BAE469C}"/>
              </a:ext>
            </a:extLst>
          </p:cNvPr>
          <p:cNvPicPr>
            <a:picLocks noChangeAspect="1"/>
          </p:cNvPicPr>
          <p:nvPr/>
        </p:nvPicPr>
        <p:blipFill>
          <a:blip r:embed="rId5"/>
          <a:stretch>
            <a:fillRect/>
          </a:stretch>
        </p:blipFill>
        <p:spPr>
          <a:xfrm>
            <a:off x="8517971" y="2647758"/>
            <a:ext cx="3458662" cy="1025917"/>
          </a:xfrm>
          <a:prstGeom prst="rect">
            <a:avLst/>
          </a:prstGeom>
        </p:spPr>
      </p:pic>
      <p:sp>
        <p:nvSpPr>
          <p:cNvPr id="13" name="TextBox 12">
            <a:extLst>
              <a:ext uri="{FF2B5EF4-FFF2-40B4-BE49-F238E27FC236}">
                <a16:creationId xmlns:a16="http://schemas.microsoft.com/office/drawing/2014/main" id="{CD30D400-0B1D-06B9-16F3-C51D558BDC2A}"/>
              </a:ext>
            </a:extLst>
          </p:cNvPr>
          <p:cNvSpPr txBox="1"/>
          <p:nvPr/>
        </p:nvSpPr>
        <p:spPr>
          <a:xfrm>
            <a:off x="8734422" y="2266598"/>
            <a:ext cx="3076629" cy="504112"/>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Chronic Lower Respiratory </a:t>
            </a:r>
            <a:r>
              <a:rPr lang="en-US" sz="1200" kern="1200" dirty="0">
                <a:solidFill>
                  <a:schemeClr val="tx1"/>
                </a:solidFill>
                <a:latin typeface="+mn-lt"/>
                <a:ea typeface="+mn-ea"/>
                <a:cs typeface="+mn-cs"/>
              </a:rPr>
              <a:t>– Reduced Deaths</a:t>
            </a:r>
            <a:endParaRPr lang="en-US" sz="1200" dirty="0"/>
          </a:p>
        </p:txBody>
      </p:sp>
      <p:pic>
        <p:nvPicPr>
          <p:cNvPr id="14" name="Picture 13">
            <a:extLst>
              <a:ext uri="{FF2B5EF4-FFF2-40B4-BE49-F238E27FC236}">
                <a16:creationId xmlns:a16="http://schemas.microsoft.com/office/drawing/2014/main" id="{48CFD189-EB64-4474-1EF4-6C55D325C0C6}"/>
              </a:ext>
            </a:extLst>
          </p:cNvPr>
          <p:cNvPicPr>
            <a:picLocks noChangeAspect="1"/>
          </p:cNvPicPr>
          <p:nvPr/>
        </p:nvPicPr>
        <p:blipFill>
          <a:blip r:embed="rId6"/>
          <a:stretch>
            <a:fillRect/>
          </a:stretch>
        </p:blipFill>
        <p:spPr>
          <a:xfrm>
            <a:off x="201292" y="1194051"/>
            <a:ext cx="3467094" cy="1018552"/>
          </a:xfrm>
          <a:prstGeom prst="rect">
            <a:avLst/>
          </a:prstGeom>
        </p:spPr>
      </p:pic>
      <p:sp>
        <p:nvSpPr>
          <p:cNvPr id="15" name="TextBox 14">
            <a:extLst>
              <a:ext uri="{FF2B5EF4-FFF2-40B4-BE49-F238E27FC236}">
                <a16:creationId xmlns:a16="http://schemas.microsoft.com/office/drawing/2014/main" id="{3951E269-8F07-05EA-17C7-E3ADF4514671}"/>
              </a:ext>
            </a:extLst>
          </p:cNvPr>
          <p:cNvSpPr txBox="1"/>
          <p:nvPr/>
        </p:nvSpPr>
        <p:spPr>
          <a:xfrm>
            <a:off x="566289" y="886886"/>
            <a:ext cx="2375691"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COVID-19 –</a:t>
            </a:r>
            <a:r>
              <a:rPr lang="en-US" sz="1200" kern="1200" dirty="0">
                <a:solidFill>
                  <a:schemeClr val="tx1"/>
                </a:solidFill>
                <a:latin typeface="+mn-lt"/>
                <a:ea typeface="+mn-ea"/>
                <a:cs typeface="+mn-cs"/>
              </a:rPr>
              <a:t> Excess Deaths</a:t>
            </a:r>
            <a:endParaRPr lang="en-US" sz="1200" dirty="0"/>
          </a:p>
        </p:txBody>
      </p:sp>
      <p:pic>
        <p:nvPicPr>
          <p:cNvPr id="16" name="Picture 15">
            <a:extLst>
              <a:ext uri="{FF2B5EF4-FFF2-40B4-BE49-F238E27FC236}">
                <a16:creationId xmlns:a16="http://schemas.microsoft.com/office/drawing/2014/main" id="{2B5B5B4B-589C-E19B-2DAE-9B7D90236127}"/>
              </a:ext>
            </a:extLst>
          </p:cNvPr>
          <p:cNvPicPr>
            <a:picLocks noChangeAspect="1"/>
          </p:cNvPicPr>
          <p:nvPr/>
        </p:nvPicPr>
        <p:blipFill>
          <a:blip r:embed="rId7"/>
          <a:stretch>
            <a:fillRect/>
          </a:stretch>
        </p:blipFill>
        <p:spPr>
          <a:xfrm>
            <a:off x="4298537" y="5778617"/>
            <a:ext cx="3493530" cy="1021263"/>
          </a:xfrm>
          <a:prstGeom prst="rect">
            <a:avLst/>
          </a:prstGeom>
        </p:spPr>
      </p:pic>
      <p:sp>
        <p:nvSpPr>
          <p:cNvPr id="17" name="TextBox 16">
            <a:extLst>
              <a:ext uri="{FF2B5EF4-FFF2-40B4-BE49-F238E27FC236}">
                <a16:creationId xmlns:a16="http://schemas.microsoft.com/office/drawing/2014/main" id="{39118BB7-636C-D621-BC83-9A0924921020}"/>
              </a:ext>
            </a:extLst>
          </p:cNvPr>
          <p:cNvSpPr txBox="1"/>
          <p:nvPr/>
        </p:nvSpPr>
        <p:spPr>
          <a:xfrm>
            <a:off x="4648708" y="5391659"/>
            <a:ext cx="1978768"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Diabetes </a:t>
            </a:r>
            <a:r>
              <a:rPr lang="en-US" sz="1200" kern="1200" dirty="0">
                <a:solidFill>
                  <a:schemeClr val="tx1"/>
                </a:solidFill>
                <a:latin typeface="+mn-lt"/>
                <a:ea typeface="+mn-ea"/>
                <a:cs typeface="+mn-cs"/>
              </a:rPr>
              <a:t>– Excess Deaths</a:t>
            </a:r>
            <a:endParaRPr lang="en-US" sz="1200" dirty="0"/>
          </a:p>
        </p:txBody>
      </p:sp>
      <p:pic>
        <p:nvPicPr>
          <p:cNvPr id="18" name="Picture 17">
            <a:extLst>
              <a:ext uri="{FF2B5EF4-FFF2-40B4-BE49-F238E27FC236}">
                <a16:creationId xmlns:a16="http://schemas.microsoft.com/office/drawing/2014/main" id="{60727A42-74E0-8CEC-48AE-A58D81260BE8}"/>
              </a:ext>
            </a:extLst>
          </p:cNvPr>
          <p:cNvPicPr>
            <a:picLocks noChangeAspect="1"/>
          </p:cNvPicPr>
          <p:nvPr/>
        </p:nvPicPr>
        <p:blipFill>
          <a:blip r:embed="rId8"/>
          <a:stretch>
            <a:fillRect/>
          </a:stretch>
        </p:blipFill>
        <p:spPr>
          <a:xfrm>
            <a:off x="201292" y="4258970"/>
            <a:ext cx="3476164" cy="1025917"/>
          </a:xfrm>
          <a:prstGeom prst="rect">
            <a:avLst/>
          </a:prstGeom>
        </p:spPr>
      </p:pic>
      <p:sp>
        <p:nvSpPr>
          <p:cNvPr id="19" name="TextBox 18">
            <a:extLst>
              <a:ext uri="{FF2B5EF4-FFF2-40B4-BE49-F238E27FC236}">
                <a16:creationId xmlns:a16="http://schemas.microsoft.com/office/drawing/2014/main" id="{3A471A93-1A95-68AE-CD47-6DBF845E9689}"/>
              </a:ext>
            </a:extLst>
          </p:cNvPr>
          <p:cNvSpPr txBox="1"/>
          <p:nvPr/>
        </p:nvSpPr>
        <p:spPr>
          <a:xfrm>
            <a:off x="566290" y="3829601"/>
            <a:ext cx="3074120" cy="504112"/>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Diseases of the Heart </a:t>
            </a:r>
            <a:r>
              <a:rPr lang="en-US" sz="1200" kern="1200" dirty="0">
                <a:solidFill>
                  <a:schemeClr val="tx1"/>
                </a:solidFill>
                <a:latin typeface="+mn-lt"/>
                <a:ea typeface="+mn-ea"/>
                <a:cs typeface="+mn-cs"/>
              </a:rPr>
              <a:t>– Mixture of Excess Deaths and Reduced Deaths</a:t>
            </a:r>
            <a:endParaRPr lang="en-US" sz="1200" dirty="0"/>
          </a:p>
        </p:txBody>
      </p:sp>
      <p:pic>
        <p:nvPicPr>
          <p:cNvPr id="20" name="Picture 19">
            <a:extLst>
              <a:ext uri="{FF2B5EF4-FFF2-40B4-BE49-F238E27FC236}">
                <a16:creationId xmlns:a16="http://schemas.microsoft.com/office/drawing/2014/main" id="{C3A482B4-D7CD-6757-3933-CBE34B93531F}"/>
              </a:ext>
            </a:extLst>
          </p:cNvPr>
          <p:cNvPicPr>
            <a:picLocks noChangeAspect="1"/>
          </p:cNvPicPr>
          <p:nvPr/>
        </p:nvPicPr>
        <p:blipFill>
          <a:blip r:embed="rId9"/>
          <a:stretch>
            <a:fillRect/>
          </a:stretch>
        </p:blipFill>
        <p:spPr>
          <a:xfrm>
            <a:off x="8429290" y="4270566"/>
            <a:ext cx="3546167" cy="1024219"/>
          </a:xfrm>
          <a:prstGeom prst="rect">
            <a:avLst/>
          </a:prstGeom>
        </p:spPr>
      </p:pic>
      <p:sp>
        <p:nvSpPr>
          <p:cNvPr id="21" name="TextBox 20">
            <a:extLst>
              <a:ext uri="{FF2B5EF4-FFF2-40B4-BE49-F238E27FC236}">
                <a16:creationId xmlns:a16="http://schemas.microsoft.com/office/drawing/2014/main" id="{1A3AB78B-9322-AA25-06A4-8B87A12052D1}"/>
              </a:ext>
            </a:extLst>
          </p:cNvPr>
          <p:cNvSpPr txBox="1"/>
          <p:nvPr/>
        </p:nvSpPr>
        <p:spPr>
          <a:xfrm>
            <a:off x="8686800" y="3957123"/>
            <a:ext cx="3282635"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Influenza and Pneumonia </a:t>
            </a:r>
            <a:r>
              <a:rPr lang="en-US" sz="1200" kern="1200" dirty="0">
                <a:solidFill>
                  <a:schemeClr val="tx1"/>
                </a:solidFill>
                <a:latin typeface="+mn-lt"/>
                <a:ea typeface="+mn-ea"/>
                <a:cs typeface="+mn-cs"/>
              </a:rPr>
              <a:t>– Reduced Deaths</a:t>
            </a:r>
            <a:endParaRPr lang="en-US" sz="1200" dirty="0"/>
          </a:p>
        </p:txBody>
      </p:sp>
      <p:pic>
        <p:nvPicPr>
          <p:cNvPr id="22" name="Picture 21">
            <a:extLst>
              <a:ext uri="{FF2B5EF4-FFF2-40B4-BE49-F238E27FC236}">
                <a16:creationId xmlns:a16="http://schemas.microsoft.com/office/drawing/2014/main" id="{A4E957A8-E990-D355-B1A2-360ED64FF75B}"/>
              </a:ext>
            </a:extLst>
          </p:cNvPr>
          <p:cNvPicPr>
            <a:picLocks noChangeAspect="1"/>
          </p:cNvPicPr>
          <p:nvPr/>
        </p:nvPicPr>
        <p:blipFill>
          <a:blip r:embed="rId10"/>
          <a:stretch>
            <a:fillRect/>
          </a:stretch>
        </p:blipFill>
        <p:spPr>
          <a:xfrm>
            <a:off x="201292" y="5810569"/>
            <a:ext cx="3476164" cy="1009529"/>
          </a:xfrm>
          <a:prstGeom prst="rect">
            <a:avLst/>
          </a:prstGeom>
        </p:spPr>
      </p:pic>
      <p:sp>
        <p:nvSpPr>
          <p:cNvPr id="23" name="TextBox 22">
            <a:extLst>
              <a:ext uri="{FF2B5EF4-FFF2-40B4-BE49-F238E27FC236}">
                <a16:creationId xmlns:a16="http://schemas.microsoft.com/office/drawing/2014/main" id="{1EA9BD4F-B05F-6334-3FCC-977AAE3FF576}"/>
              </a:ext>
            </a:extLst>
          </p:cNvPr>
          <p:cNvSpPr txBox="1"/>
          <p:nvPr/>
        </p:nvSpPr>
        <p:spPr>
          <a:xfrm>
            <a:off x="566290" y="5405802"/>
            <a:ext cx="1852435"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Cancer </a:t>
            </a:r>
            <a:r>
              <a:rPr lang="en-US" sz="1200" kern="1200" dirty="0">
                <a:solidFill>
                  <a:schemeClr val="tx1"/>
                </a:solidFill>
                <a:latin typeface="+mn-lt"/>
                <a:ea typeface="+mn-ea"/>
                <a:cs typeface="+mn-cs"/>
              </a:rPr>
              <a:t>– Overestimated </a:t>
            </a:r>
            <a:endParaRPr lang="en-US" sz="1200" dirty="0"/>
          </a:p>
        </p:txBody>
      </p:sp>
      <p:pic>
        <p:nvPicPr>
          <p:cNvPr id="24" name="Picture 23">
            <a:extLst>
              <a:ext uri="{FF2B5EF4-FFF2-40B4-BE49-F238E27FC236}">
                <a16:creationId xmlns:a16="http://schemas.microsoft.com/office/drawing/2014/main" id="{9E1A7AF7-E00C-3903-BF5C-07A99AD8F0E9}"/>
              </a:ext>
            </a:extLst>
          </p:cNvPr>
          <p:cNvPicPr>
            <a:picLocks noChangeAspect="1"/>
          </p:cNvPicPr>
          <p:nvPr/>
        </p:nvPicPr>
        <p:blipFill>
          <a:blip r:embed="rId11"/>
          <a:stretch>
            <a:fillRect/>
          </a:stretch>
        </p:blipFill>
        <p:spPr>
          <a:xfrm>
            <a:off x="8423268" y="5756583"/>
            <a:ext cx="3546168" cy="1041783"/>
          </a:xfrm>
          <a:prstGeom prst="rect">
            <a:avLst/>
          </a:prstGeom>
        </p:spPr>
      </p:pic>
      <p:sp>
        <p:nvSpPr>
          <p:cNvPr id="25" name="TextBox 24">
            <a:extLst>
              <a:ext uri="{FF2B5EF4-FFF2-40B4-BE49-F238E27FC236}">
                <a16:creationId xmlns:a16="http://schemas.microsoft.com/office/drawing/2014/main" id="{81C5E982-8F34-3F8E-EDD1-C983D43BF71F}"/>
              </a:ext>
            </a:extLst>
          </p:cNvPr>
          <p:cNvSpPr txBox="1"/>
          <p:nvPr/>
        </p:nvSpPr>
        <p:spPr>
          <a:xfrm>
            <a:off x="8581652" y="5334343"/>
            <a:ext cx="3229400" cy="504112"/>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Other diseases Respiratory system </a:t>
            </a:r>
            <a:r>
              <a:rPr lang="en-US" sz="1200" kern="1200" dirty="0">
                <a:solidFill>
                  <a:schemeClr val="tx1"/>
                </a:solidFill>
                <a:latin typeface="+mn-lt"/>
                <a:ea typeface="+mn-ea"/>
                <a:cs typeface="+mn-cs"/>
              </a:rPr>
              <a:t>– Reduced Deaths</a:t>
            </a:r>
            <a:endParaRPr lang="en-US" sz="1200" dirty="0"/>
          </a:p>
        </p:txBody>
      </p:sp>
      <p:pic>
        <p:nvPicPr>
          <p:cNvPr id="26" name="Picture 25">
            <a:extLst>
              <a:ext uri="{FF2B5EF4-FFF2-40B4-BE49-F238E27FC236}">
                <a16:creationId xmlns:a16="http://schemas.microsoft.com/office/drawing/2014/main" id="{115FD616-6A5C-39FA-1C45-234744744402}"/>
              </a:ext>
            </a:extLst>
          </p:cNvPr>
          <p:cNvPicPr>
            <a:picLocks noChangeAspect="1"/>
          </p:cNvPicPr>
          <p:nvPr/>
        </p:nvPicPr>
        <p:blipFill>
          <a:blip r:embed="rId12"/>
          <a:stretch>
            <a:fillRect/>
          </a:stretch>
        </p:blipFill>
        <p:spPr>
          <a:xfrm>
            <a:off x="201292" y="2674402"/>
            <a:ext cx="3439118" cy="992530"/>
          </a:xfrm>
          <a:prstGeom prst="rect">
            <a:avLst/>
          </a:prstGeom>
        </p:spPr>
      </p:pic>
      <p:sp>
        <p:nvSpPr>
          <p:cNvPr id="27" name="TextBox 26">
            <a:extLst>
              <a:ext uri="{FF2B5EF4-FFF2-40B4-BE49-F238E27FC236}">
                <a16:creationId xmlns:a16="http://schemas.microsoft.com/office/drawing/2014/main" id="{6495D854-A27E-D627-C8BF-3F788E92AFEC}"/>
              </a:ext>
            </a:extLst>
          </p:cNvPr>
          <p:cNvSpPr txBox="1"/>
          <p:nvPr/>
        </p:nvSpPr>
        <p:spPr>
          <a:xfrm>
            <a:off x="566290" y="2376983"/>
            <a:ext cx="1852435" cy="319446"/>
          </a:xfrm>
          <a:prstGeom prst="rect">
            <a:avLst/>
          </a:prstGeom>
          <a:noFill/>
        </p:spPr>
        <p:txBody>
          <a:bodyPr wrap="square" rtlCol="0">
            <a:spAutoFit/>
          </a:bodyPr>
          <a:lstStyle/>
          <a:p>
            <a:pPr defTabSz="749808">
              <a:spcAft>
                <a:spcPts val="600"/>
              </a:spcAft>
            </a:pPr>
            <a:r>
              <a:rPr lang="en-US" sz="1476" kern="1200" dirty="0">
                <a:solidFill>
                  <a:schemeClr val="tx1"/>
                </a:solidFill>
                <a:latin typeface="+mn-lt"/>
                <a:ea typeface="+mn-ea"/>
                <a:cs typeface="+mn-cs"/>
              </a:rPr>
              <a:t>Other </a:t>
            </a:r>
            <a:r>
              <a:rPr lang="en-US" sz="1200" kern="1200" dirty="0">
                <a:solidFill>
                  <a:schemeClr val="tx1"/>
                </a:solidFill>
                <a:latin typeface="+mn-lt"/>
                <a:ea typeface="+mn-ea"/>
                <a:cs typeface="+mn-cs"/>
              </a:rPr>
              <a:t>– Excess Deaths   </a:t>
            </a:r>
            <a:endParaRPr lang="en-US" sz="1200" dirty="0"/>
          </a:p>
        </p:txBody>
      </p:sp>
      <p:sp>
        <p:nvSpPr>
          <p:cNvPr id="28" name="Rectangle 27">
            <a:extLst>
              <a:ext uri="{FF2B5EF4-FFF2-40B4-BE49-F238E27FC236}">
                <a16:creationId xmlns:a16="http://schemas.microsoft.com/office/drawing/2014/main" id="{F4C45476-C1D9-D0CA-BE97-B57CB5EAAF7B}"/>
              </a:ext>
            </a:extLst>
          </p:cNvPr>
          <p:cNvSpPr/>
          <p:nvPr/>
        </p:nvSpPr>
        <p:spPr>
          <a:xfrm>
            <a:off x="4033384" y="755982"/>
            <a:ext cx="7776986" cy="1477328"/>
          </a:xfrm>
          <a:prstGeom prst="rect">
            <a:avLst/>
          </a:prstGeom>
        </p:spPr>
        <p:txBody>
          <a:bodyPr wrap="square">
            <a:spAutoFit/>
          </a:bodyPr>
          <a:lstStyle/>
          <a:p>
            <a:endParaRPr lang="en-US" b="1" dirty="0"/>
          </a:p>
          <a:p>
            <a:pPr marL="285750" indent="-285750">
              <a:buFont typeface="Wingdings" pitchFamily="2" charset="2"/>
              <a:buChar char="ü"/>
            </a:pPr>
            <a:r>
              <a:rPr lang="en-US" dirty="0"/>
              <a:t>The Cancer forecast is overestimated</a:t>
            </a:r>
          </a:p>
          <a:p>
            <a:pPr marL="285750" indent="-285750">
              <a:buFont typeface="Wingdings" pitchFamily="2" charset="2"/>
              <a:buChar char="ü"/>
            </a:pPr>
            <a:r>
              <a:rPr lang="en-US" dirty="0"/>
              <a:t>The other diseases are on target on the year prior to COVID. </a:t>
            </a:r>
          </a:p>
          <a:p>
            <a:pPr marL="285750" indent="-285750">
              <a:buFont typeface="Wingdings" pitchFamily="2" charset="2"/>
              <a:buChar char="ü"/>
            </a:pPr>
            <a:r>
              <a:rPr lang="en-US" dirty="0"/>
              <a:t>The forecast after COVID-19 is larger than the actual (Reduced Deaths) or smaller than the actual (Excess Deaths)</a:t>
            </a:r>
          </a:p>
        </p:txBody>
      </p:sp>
    </p:spTree>
    <p:extLst>
      <p:ext uri="{BB962C8B-B14F-4D97-AF65-F5344CB8AC3E}">
        <p14:creationId xmlns:p14="http://schemas.microsoft.com/office/powerpoint/2010/main" val="3242069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197464</TotalTime>
  <Words>2375</Words>
  <Application>Microsoft Office PowerPoint</Application>
  <PresentationFormat>Widescreen</PresentationFormat>
  <Paragraphs>757</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Pandemic Excess Deaths using forecasting methods </vt:lpstr>
      <vt:lpstr>How did the COVID Pandemic affect the US?</vt:lpstr>
      <vt:lpstr>Yearly death increased between 1% to 3% before COVID-19. It increased 19% in 2020</vt:lpstr>
      <vt:lpstr>West Virginia, Maine, Mississippi, Alabama, Kentucky, Tennessee and Arkansas are the states with the largest Crude rate in 2019</vt:lpstr>
      <vt:lpstr>What are excess deaths?</vt:lpstr>
      <vt:lpstr>Spatial Time Series Forecasting Methods</vt:lpstr>
      <vt:lpstr> Monthly Exponential Smoothing used at the state and cause of death level</vt:lpstr>
      <vt:lpstr> Overall Forecast</vt:lpstr>
      <vt:lpstr> California Forecast</vt:lpstr>
      <vt:lpstr>Misclassified COVID deaths have decreased over time</vt:lpstr>
      <vt:lpstr>Data processing and subsetting</vt:lpstr>
      <vt:lpstr>PowerPoint Presentation</vt:lpstr>
      <vt:lpstr>PowerPoint Presentation</vt:lpstr>
      <vt:lpstr>PowerPoint Presentation</vt:lpstr>
      <vt:lpstr>Nonlinear Mixed-Effects Model</vt:lpstr>
      <vt:lpstr>Model Fits Example: Diabetes in CA </vt:lpstr>
      <vt:lpstr>Nonlinear Mixed-Effects Model Mean Absolute Percent Error </vt:lpstr>
      <vt:lpstr>Nonlinear Mixed-Effects Model Predicted Death</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Excess deaths</dc:title>
  <dc:creator>Nuria Diaz-Tena</dc:creator>
  <cp:lastModifiedBy>Davit Sargsyan</cp:lastModifiedBy>
  <cp:revision>147</cp:revision>
  <dcterms:created xsi:type="dcterms:W3CDTF">2022-04-29T15:39:43Z</dcterms:created>
  <dcterms:modified xsi:type="dcterms:W3CDTF">2023-04-22T16:40:58Z</dcterms:modified>
</cp:coreProperties>
</file>